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7" r:id="rId4"/>
    <p:sldId id="276" r:id="rId5"/>
    <p:sldId id="275" r:id="rId6"/>
    <p:sldId id="274" r:id="rId7"/>
    <p:sldId id="273" r:id="rId8"/>
    <p:sldId id="272" r:id="rId9"/>
    <p:sldId id="257" r:id="rId10"/>
    <p:sldId id="262" r:id="rId11"/>
    <p:sldId id="271" r:id="rId12"/>
    <p:sldId id="270" r:id="rId13"/>
    <p:sldId id="269" r:id="rId14"/>
    <p:sldId id="268" r:id="rId15"/>
    <p:sldId id="267" r:id="rId16"/>
    <p:sldId id="279" r:id="rId17"/>
    <p:sldId id="280" r:id="rId18"/>
    <p:sldId id="281"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7423"/>
    <a:srgbClr val="23ED53"/>
    <a:srgbClr val="B85342"/>
    <a:srgbClr val="FA90E6"/>
    <a:srgbClr val="3607E3"/>
    <a:srgbClr val="220298"/>
    <a:srgbClr val="FF0066"/>
    <a:srgbClr val="69C6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spu2@bk.ru" TargetMode="Externa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21" Type="http://schemas.openxmlformats.org/officeDocument/2006/relationships/image" Target="../media/image39.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image" Target="../media/image1.jpeg"/><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1030" name="Picture 6" descr="C:\Users\user\Desktop\МОИ РаБоТы библиот\Урок трудовой доблести\6fc2625d3747d7a110ec1d7005e503b7.jpeg"/>
          <p:cNvPicPr>
            <a:picLocks noChangeAspect="1" noChangeArrowheads="1"/>
          </p:cNvPicPr>
          <p:nvPr/>
        </p:nvPicPr>
        <p:blipFill>
          <a:blip r:embed="rId3" cstate="print"/>
          <a:srcRect/>
          <a:stretch>
            <a:fillRect/>
          </a:stretch>
        </p:blipFill>
        <p:spPr bwMode="auto">
          <a:xfrm>
            <a:off x="7162800" y="2819400"/>
            <a:ext cx="1465031" cy="1893125"/>
          </a:xfrm>
          <a:prstGeom prst="rect">
            <a:avLst/>
          </a:prstGeom>
          <a:noFill/>
        </p:spPr>
      </p:pic>
      <p:pic>
        <p:nvPicPr>
          <p:cNvPr id="1035" name="Picture 11"/>
          <p:cNvPicPr>
            <a:picLocks noChangeAspect="1" noChangeArrowheads="1"/>
          </p:cNvPicPr>
          <p:nvPr/>
        </p:nvPicPr>
        <p:blipFill>
          <a:blip r:embed="rId4" cstate="print"/>
          <a:srcRect/>
          <a:stretch>
            <a:fillRect/>
          </a:stretch>
        </p:blipFill>
        <p:spPr bwMode="auto">
          <a:xfrm>
            <a:off x="609600" y="2819400"/>
            <a:ext cx="1447800" cy="1796345"/>
          </a:xfrm>
          <a:prstGeom prst="rect">
            <a:avLst/>
          </a:prstGeom>
          <a:noFill/>
          <a:ln w="9525">
            <a:noFill/>
            <a:miter lim="800000"/>
            <a:headEnd/>
            <a:tailEnd/>
          </a:ln>
          <a:effectLst/>
        </p:spPr>
      </p:pic>
      <p:pic>
        <p:nvPicPr>
          <p:cNvPr id="1037" name="Picture 13"/>
          <p:cNvPicPr>
            <a:picLocks noChangeAspect="1" noChangeArrowheads="1"/>
          </p:cNvPicPr>
          <p:nvPr/>
        </p:nvPicPr>
        <p:blipFill>
          <a:blip r:embed="rId5" cstate="print"/>
          <a:srcRect/>
          <a:stretch>
            <a:fillRect/>
          </a:stretch>
        </p:blipFill>
        <p:spPr bwMode="auto">
          <a:xfrm>
            <a:off x="6934200" y="4800600"/>
            <a:ext cx="1981199" cy="130193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38" name="Picture 14"/>
          <p:cNvPicPr>
            <a:picLocks noChangeAspect="1" noChangeArrowheads="1"/>
          </p:cNvPicPr>
          <p:nvPr/>
        </p:nvPicPr>
        <p:blipFill>
          <a:blip r:embed="rId6" cstate="print"/>
          <a:srcRect/>
          <a:stretch>
            <a:fillRect/>
          </a:stretch>
        </p:blipFill>
        <p:spPr bwMode="auto">
          <a:xfrm>
            <a:off x="457200" y="4706144"/>
            <a:ext cx="1775542" cy="1350167"/>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1039" name="WordArt 15"/>
          <p:cNvSpPr>
            <a:spLocks noChangeArrowheads="1" noChangeShapeType="1" noTextEdit="1"/>
          </p:cNvSpPr>
          <p:nvPr/>
        </p:nvSpPr>
        <p:spPr bwMode="auto">
          <a:xfrm>
            <a:off x="152400" y="1600200"/>
            <a:ext cx="8839200" cy="8826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457691"/>
                </a:solidFill>
                <a:effectLst/>
                <a:latin typeface="Arial Black"/>
              </a:rPr>
              <a:t>Всероссийский "Урок трудовой доблести"</a:t>
            </a:r>
            <a:endParaRPr lang="ru-RU" sz="3600" kern="10" spc="0" dirty="0">
              <a:ln w="9525">
                <a:solidFill>
                  <a:srgbClr val="000000"/>
                </a:solidFill>
                <a:round/>
                <a:headEnd/>
                <a:tailEnd/>
              </a:ln>
              <a:solidFill>
                <a:srgbClr val="457691"/>
              </a:solidFill>
              <a:effectLst/>
              <a:latin typeface="Arial Black"/>
            </a:endParaRPr>
          </a:p>
        </p:txBody>
      </p:sp>
      <p:sp>
        <p:nvSpPr>
          <p:cNvPr id="21" name="TextBox 20"/>
          <p:cNvSpPr txBox="1"/>
          <p:nvPr/>
        </p:nvSpPr>
        <p:spPr>
          <a:xfrm>
            <a:off x="533400" y="6019800"/>
            <a:ext cx="7772400" cy="615553"/>
          </a:xfrm>
          <a:prstGeom prst="rect">
            <a:avLst/>
          </a:prstGeom>
          <a:noFill/>
        </p:spPr>
        <p:txBody>
          <a:bodyPr wrap="square" rtlCol="0">
            <a:spAutoFit/>
          </a:bodyPr>
          <a:lstStyle/>
          <a:p>
            <a:pPr algn="ctr"/>
            <a:r>
              <a:rPr lang="ru-RU" sz="3400" b="1" dirty="0" smtClean="0"/>
              <a:t>«Трудом прославлявшие Родину…»</a:t>
            </a:r>
            <a:endParaRPr lang="ru-RU" sz="3400" b="1" dirty="0"/>
          </a:p>
        </p:txBody>
      </p:sp>
      <p:pic>
        <p:nvPicPr>
          <p:cNvPr id="15" name="Рисунок 14"/>
          <p:cNvPicPr/>
          <p:nvPr/>
        </p:nvPicPr>
        <p:blipFill>
          <a:blip r:embed="rId7"/>
          <a:srcRect/>
          <a:stretch>
            <a:fillRect/>
          </a:stretch>
        </p:blipFill>
        <p:spPr bwMode="auto">
          <a:xfrm>
            <a:off x="2895600" y="2590800"/>
            <a:ext cx="3505200" cy="3505200"/>
          </a:xfrm>
          <a:prstGeom prst="rect">
            <a:avLst/>
          </a:prstGeom>
          <a:noFill/>
        </p:spPr>
      </p:pic>
      <p:sp>
        <p:nvSpPr>
          <p:cNvPr id="16" name="TextBox 15"/>
          <p:cNvSpPr txBox="1"/>
          <p:nvPr/>
        </p:nvSpPr>
        <p:spPr>
          <a:xfrm>
            <a:off x="0" y="762000"/>
            <a:ext cx="9144000" cy="984885"/>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Государственное автономное профессиональное образовательное учреждение Чукотского автономного округа «Чукотский северо-восточный техникум посёлка </a:t>
            </a:r>
            <a:r>
              <a:rPr lang="ru-RU" sz="1400" b="1" dirty="0" smtClean="0">
                <a:latin typeface="Times New Roman" pitchFamily="18" charset="0"/>
                <a:cs typeface="Times New Roman" pitchFamily="18" charset="0"/>
              </a:rPr>
              <a:t>Провидения»</a:t>
            </a:r>
          </a:p>
          <a:p>
            <a:pPr algn="ctr"/>
            <a:r>
              <a:rPr lang="ru-RU" sz="1200" b="1" dirty="0" smtClean="0">
                <a:latin typeface="Times New Roman" pitchFamily="18" charset="0"/>
                <a:cs typeface="Times New Roman" pitchFamily="18" charset="0"/>
              </a:rPr>
              <a:t>689251</a:t>
            </a:r>
            <a:r>
              <a:rPr lang="ru-RU" sz="1200" b="1" dirty="0" smtClean="0">
                <a:latin typeface="Times New Roman" pitchFamily="18" charset="0"/>
                <a:cs typeface="Times New Roman" pitchFamily="18" charset="0"/>
              </a:rPr>
              <a:t>,  Чукотский АО,  п. Провидения,  ул. Полярная,  д. 38. Телефон: 2-23-53; 2-24-68.Факс: 2-23-12. </a:t>
            </a:r>
            <a:r>
              <a:rPr lang="ru-RU" sz="1200" b="1" dirty="0" err="1" smtClean="0">
                <a:latin typeface="Times New Roman" pitchFamily="18" charset="0"/>
                <a:cs typeface="Times New Roman" pitchFamily="18" charset="0"/>
              </a:rPr>
              <a:t>е-mail</a:t>
            </a:r>
            <a:r>
              <a:rPr lang="ru-RU" sz="1200" b="1"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hlinkClick r:id="rId8"/>
              </a:rPr>
              <a:t>spu2@bk.ru</a:t>
            </a:r>
            <a:endParaRPr lang="ru-RU" sz="1200" dirty="0" smtClean="0">
              <a:latin typeface="Times New Roman" pitchFamily="18" charset="0"/>
              <a:cs typeface="Times New Roman" pitchFamily="18" charset="0"/>
            </a:endParaRPr>
          </a:p>
          <a:p>
            <a:endParaRPr lang="ru-RU" dirty="0"/>
          </a:p>
        </p:txBody>
      </p:sp>
      <p:pic>
        <p:nvPicPr>
          <p:cNvPr id="17" name="Рисунок 1" descr="Эмблема123"/>
          <p:cNvPicPr>
            <a:picLocks noChangeAspect="1" noChangeArrowheads="1"/>
          </p:cNvPicPr>
          <p:nvPr/>
        </p:nvPicPr>
        <p:blipFill>
          <a:blip r:embed="rId9" cstate="print"/>
          <a:srcRect/>
          <a:stretch>
            <a:fillRect/>
          </a:stretch>
        </p:blipFill>
        <p:spPr bwMode="auto">
          <a:xfrm>
            <a:off x="4038600" y="76200"/>
            <a:ext cx="762000" cy="6953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304800" y="1219200"/>
            <a:ext cx="2733893" cy="35814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3352800" y="1066800"/>
            <a:ext cx="5486399" cy="4801314"/>
          </a:xfrm>
          <a:prstGeom prst="rect">
            <a:avLst/>
          </a:prstGeom>
          <a:solidFill>
            <a:schemeClr val="bg1"/>
          </a:solidFill>
          <a:ln w="19050">
            <a:solidFill>
              <a:schemeClr val="tx1"/>
            </a:solidFill>
          </a:ln>
        </p:spPr>
        <p:txBody>
          <a:bodyPr wrap="square" rtlCol="0">
            <a:spAutoFit/>
          </a:bodyPr>
          <a:lstStyle/>
          <a:p>
            <a:r>
              <a:rPr lang="ru-RU" dirty="0" smtClean="0"/>
              <a:t>Юрий Сергеевич Рытхэу (08.03.1930 – 14.05.2008) советский, российский писатель, признанный классик чукотской литературы. Родился в посёлке Уэлен Чукотского района в семье </a:t>
            </a:r>
            <a:r>
              <a:rPr lang="ru-RU" dirty="0" err="1" smtClean="0"/>
              <a:t>морзверобоя</a:t>
            </a:r>
            <a:r>
              <a:rPr lang="ru-RU" dirty="0" smtClean="0"/>
              <a:t>. В годы учёбы на филологическим факультете Ленинградского университета его рассказы публиковались в журналах «Огонёк», «Дальний Восток», а в 1954 году вышел первый сборник «Люди нашего берега». Автор многочисленных романов, повестей и рассказов, посвящённых жизни чукчей и эскимосов. Юрий Рытхэу – лауреат Государственной премии России, международных литературных премий. Награждён орденами «Знак Почёта», Дружбы народов, Трудового Красного Знамени. В 1998 году на Чукотке учреждена литературная премия имени Юрия Рытхэу, а в 2011 году в Анадыре открыт памятник писателю.</a:t>
            </a:r>
            <a:endParaRPr lang="ru-RU" dirty="0"/>
          </a:p>
        </p:txBody>
      </p:sp>
      <p:sp>
        <p:nvSpPr>
          <p:cNvPr id="7" name="Прямоугольник 6"/>
          <p:cNvSpPr/>
          <p:nvPr/>
        </p:nvSpPr>
        <p:spPr>
          <a:xfrm>
            <a:off x="1828800" y="6477000"/>
            <a:ext cx="56388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8" name="Прямоугольник 7"/>
          <p:cNvSpPr/>
          <p:nvPr/>
        </p:nvSpPr>
        <p:spPr>
          <a:xfrm>
            <a:off x="838200" y="76200"/>
            <a:ext cx="7848600" cy="707886"/>
          </a:xfrm>
          <a:prstGeom prst="rect">
            <a:avLst/>
          </a:prstGeom>
        </p:spPr>
        <p:txBody>
          <a:bodyPr wrap="square">
            <a:spAutoFit/>
          </a:bodyPr>
          <a:lstStyle/>
          <a:p>
            <a:pPr algn="ctr"/>
            <a:r>
              <a:rPr lang="ru-RU" sz="2000" kern="10" dirty="0" smtClean="0">
                <a:ln w="9525">
                  <a:solidFill>
                    <a:srgbClr val="000000"/>
                  </a:solidFill>
                  <a:round/>
                  <a:headEnd/>
                  <a:tailEnd/>
                </a:ln>
                <a:solidFill>
                  <a:srgbClr val="FF0000"/>
                </a:solidFill>
                <a:latin typeface="Arial Black"/>
              </a:rPr>
              <a:t>Награждён орденом Трудового Красного Знамени 1984 года</a:t>
            </a:r>
            <a:endParaRPr lang="ru-RU" kern="10" dirty="0">
              <a:ln w="9525">
                <a:solidFill>
                  <a:srgbClr val="000000"/>
                </a:solidFill>
                <a:round/>
                <a:headEnd/>
                <a:tailEnd/>
              </a:ln>
              <a:solidFill>
                <a:srgbClr val="FF0000"/>
              </a:solidFill>
              <a:latin typeface="Arial Black"/>
            </a:endParaRPr>
          </a:p>
        </p:txBody>
      </p:sp>
      <p:sp>
        <p:nvSpPr>
          <p:cNvPr id="9" name="TextBox 8"/>
          <p:cNvSpPr txBox="1"/>
          <p:nvPr/>
        </p:nvSpPr>
        <p:spPr>
          <a:xfrm>
            <a:off x="838200" y="4953000"/>
            <a:ext cx="1805302" cy="369332"/>
          </a:xfrm>
          <a:prstGeom prst="rect">
            <a:avLst/>
          </a:prstGeom>
          <a:noFill/>
        </p:spPr>
        <p:txBody>
          <a:bodyPr wrap="none" rtlCol="0">
            <a:spAutoFit/>
          </a:bodyPr>
          <a:lstStyle/>
          <a:p>
            <a:r>
              <a:rPr lang="ru-RU" dirty="0" smtClean="0">
                <a:latin typeface="Arial Black" pitchFamily="34" charset="0"/>
              </a:rPr>
              <a:t>Рытхэу Ю.С.</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a:off x="228600" y="838200"/>
            <a:ext cx="2336800" cy="3505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743200" y="685800"/>
            <a:ext cx="6248400" cy="5632311"/>
          </a:xfrm>
          <a:prstGeom prst="rect">
            <a:avLst/>
          </a:prstGeom>
          <a:solidFill>
            <a:schemeClr val="bg1"/>
          </a:solidFill>
          <a:ln w="19050">
            <a:solidFill>
              <a:schemeClr val="tx1"/>
            </a:solidFill>
          </a:ln>
        </p:spPr>
        <p:txBody>
          <a:bodyPr wrap="square" rtlCol="0">
            <a:spAutoFit/>
          </a:bodyPr>
          <a:lstStyle/>
          <a:p>
            <a:r>
              <a:rPr lang="ru-RU" dirty="0" smtClean="0"/>
              <a:t>Павел Владимирович Виноградов (род. 31.08.1953 г.) – лётчик-космонавт, Герой Российской Федерации, 360-й космонавт мира и 87-й космонавт России, начальник отдела лётной подготовки космонавтов – командир отряда космонавтов </a:t>
            </a:r>
            <a:r>
              <a:rPr lang="ru-RU" dirty="0" err="1" smtClean="0"/>
              <a:t>Ракетнокосмической</a:t>
            </a:r>
            <a:r>
              <a:rPr lang="ru-RU" dirty="0" smtClean="0"/>
              <a:t> корпорации «Энергия», почётный гражданин города Анадыря. Родился в г. Магадане в семье инженера. Затем семья переехала в Анадырь (Чукотка).</a:t>
            </a:r>
          </a:p>
          <a:p>
            <a:r>
              <a:rPr lang="ru-RU" dirty="0" smtClean="0"/>
              <a:t>Павел Виноградов – выпускник </a:t>
            </a:r>
            <a:r>
              <a:rPr lang="ru-RU" dirty="0" err="1" smtClean="0"/>
              <a:t>Анадырской</a:t>
            </a:r>
            <a:r>
              <a:rPr lang="ru-RU" dirty="0" smtClean="0"/>
              <a:t> средней школы № 1 1970 года. Указом Президента РФ от 10 апреля 1998 г. за мужество и героизм, проявленные во время длительного космического полета 24-й основной экспедиции на орбитальном научно-исследовательском комплексе «Мир», Виноградову П. В. были присвоены звания летчика-космонавта Российской Федерации, Героя Российской Федерации с вручением медали «Золотая Звезда». В 2013 году он отметил на борту Международной космической станции своё 60-летие, таким образом став самым возрастным за всю историю космонавтики участником орбитального полёта.</a:t>
            </a:r>
            <a:endParaRPr lang="ru-RU" dirty="0"/>
          </a:p>
        </p:txBody>
      </p:sp>
      <p:sp>
        <p:nvSpPr>
          <p:cNvPr id="6" name="Прямоугольник 5"/>
          <p:cNvSpPr/>
          <p:nvPr/>
        </p:nvSpPr>
        <p:spPr>
          <a:xfrm>
            <a:off x="1752600" y="6477000"/>
            <a:ext cx="57150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5122" name="WordArt 2"/>
          <p:cNvSpPr>
            <a:spLocks noChangeArrowheads="1" noChangeShapeType="1" noTextEdit="1"/>
          </p:cNvSpPr>
          <p:nvPr/>
        </p:nvSpPr>
        <p:spPr bwMode="auto">
          <a:xfrm>
            <a:off x="533400" y="152400"/>
            <a:ext cx="8077200" cy="3492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Звание Героя Российской Федерации присвоено 10.04.1998 г.</a:t>
            </a:r>
            <a:endParaRPr lang="ru-RU" sz="3600" kern="10" spc="0" dirty="0">
              <a:ln w="9525">
                <a:solidFill>
                  <a:srgbClr val="000000"/>
                </a:solidFill>
                <a:round/>
                <a:headEnd/>
                <a:tailEnd/>
              </a:ln>
              <a:solidFill>
                <a:srgbClr val="FF0000"/>
              </a:solidFill>
              <a:effectLst/>
              <a:latin typeface="Arial Black"/>
            </a:endParaRPr>
          </a:p>
        </p:txBody>
      </p:sp>
      <p:sp>
        <p:nvSpPr>
          <p:cNvPr id="7" name="TextBox 6"/>
          <p:cNvSpPr txBox="1"/>
          <p:nvPr/>
        </p:nvSpPr>
        <p:spPr>
          <a:xfrm>
            <a:off x="228600" y="4343400"/>
            <a:ext cx="2323072" cy="369332"/>
          </a:xfrm>
          <a:prstGeom prst="rect">
            <a:avLst/>
          </a:prstGeom>
          <a:noFill/>
        </p:spPr>
        <p:txBody>
          <a:bodyPr wrap="none" rtlCol="0">
            <a:spAutoFit/>
          </a:bodyPr>
          <a:lstStyle/>
          <a:p>
            <a:r>
              <a:rPr lang="ru-RU" dirty="0" smtClean="0">
                <a:latin typeface="Arial Black" pitchFamily="34" charset="0"/>
              </a:rPr>
              <a:t>Виноградов П.В.</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228600" y="1066800"/>
            <a:ext cx="2690993" cy="4143375"/>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1752600" y="6477000"/>
            <a:ext cx="56388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6" name="Прямоугольник 5"/>
          <p:cNvSpPr/>
          <p:nvPr/>
        </p:nvSpPr>
        <p:spPr>
          <a:xfrm>
            <a:off x="3124200" y="914400"/>
            <a:ext cx="5867400" cy="4770537"/>
          </a:xfrm>
          <a:prstGeom prst="rect">
            <a:avLst/>
          </a:prstGeom>
          <a:solidFill>
            <a:schemeClr val="bg1"/>
          </a:solidFill>
          <a:ln w="19050">
            <a:solidFill>
              <a:schemeClr val="tx1"/>
            </a:solidFill>
          </a:ln>
        </p:spPr>
        <p:txBody>
          <a:bodyPr wrap="square">
            <a:spAutoFit/>
          </a:bodyPr>
          <a:lstStyle/>
          <a:p>
            <a:r>
              <a:rPr lang="ru-RU" sz="1600" b="1" dirty="0" smtClean="0"/>
              <a:t>Тевлянто</a:t>
            </a:r>
            <a:r>
              <a:rPr lang="ru-RU" sz="1600" b="1" baseline="30000" dirty="0" smtClean="0"/>
              <a:t> </a:t>
            </a:r>
            <a:r>
              <a:rPr lang="ru-RU" sz="1600" dirty="0" smtClean="0"/>
              <a:t>(1905—1959) — советский государственный деятель, председатель исполкома Чукотского окружного Совета депутатов трудящихся (1934—1946), первый чукотский депутат Верховного Совета СССР (1937—1946). Родился в семье бедняка-оленевода, кочевавшего недалеко от чукотского посёлка </a:t>
            </a:r>
            <a:r>
              <a:rPr lang="ru-RU" sz="1600" dirty="0" err="1" smtClean="0"/>
              <a:t>Усть-Белая</a:t>
            </a:r>
            <a:r>
              <a:rPr lang="ru-RU" sz="1600" dirty="0" smtClean="0"/>
              <a:t>; дед Тевлянто был шаманом.</a:t>
            </a:r>
          </a:p>
          <a:p>
            <a:r>
              <a:rPr lang="ru-RU" sz="1600" dirty="0" smtClean="0"/>
              <a:t>Первый призыв в Красную армию представителей коренных северных народов состоялся в 1939 году, когда в СССР была проведена частичная мобилизация. Когда же началась война, в армию ушли более 5 тыс. представителей 14 народов советского Крайнего Севера. </a:t>
            </a:r>
            <a:r>
              <a:rPr lang="ru-RU" sz="1600" b="1" dirty="0" smtClean="0"/>
              <a:t>Тевлянто</a:t>
            </a:r>
            <a:r>
              <a:rPr lang="ru-RU" sz="1600" dirty="0" smtClean="0"/>
              <a:t> дважды был награждён орденом Красной Звезды, медалью «За доблестный труд в Великой Отечественной войне 1941−1945 гг.». За заслуги в освоении Северного морского пути в 1939 году Тевлянто был награждён орденом Трудового Красного Знамени.</a:t>
            </a:r>
          </a:p>
          <a:p>
            <a:r>
              <a:rPr lang="ru-RU" sz="1600" dirty="0" smtClean="0"/>
              <a:t>Умер на Украине, на памятнике, воздвигнутом на средства его народа, высечена надпись: «Тевлянто. 1905−1959. Незабвенному другу. Пламенному борцу. За установление и укрепление Советской власти на Чукотке».</a:t>
            </a:r>
          </a:p>
        </p:txBody>
      </p:sp>
      <p:sp>
        <p:nvSpPr>
          <p:cNvPr id="2050" name="WordArt 2"/>
          <p:cNvSpPr>
            <a:spLocks noChangeArrowheads="1" noChangeShapeType="1" noTextEdit="1"/>
          </p:cNvSpPr>
          <p:nvPr/>
        </p:nvSpPr>
        <p:spPr bwMode="auto">
          <a:xfrm>
            <a:off x="1219200" y="152400"/>
            <a:ext cx="6858000" cy="3492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Награждён орденом Трудового Красного Знамени 1939г.</a:t>
            </a:r>
            <a:endParaRPr lang="ru-RU" sz="3600" kern="10" spc="0" dirty="0">
              <a:ln w="9525">
                <a:solidFill>
                  <a:srgbClr val="000000"/>
                </a:solidFill>
                <a:round/>
                <a:headEnd/>
                <a:tailEnd/>
              </a:ln>
              <a:solidFill>
                <a:srgbClr val="FF0000"/>
              </a:solidFill>
              <a:effectLst/>
              <a:latin typeface="Arial Black"/>
            </a:endParaRPr>
          </a:p>
        </p:txBody>
      </p:sp>
      <p:sp>
        <p:nvSpPr>
          <p:cNvPr id="7" name="TextBox 6"/>
          <p:cNvSpPr txBox="1"/>
          <p:nvPr/>
        </p:nvSpPr>
        <p:spPr>
          <a:xfrm>
            <a:off x="838200" y="5334000"/>
            <a:ext cx="1393330" cy="369332"/>
          </a:xfrm>
          <a:prstGeom prst="rect">
            <a:avLst/>
          </a:prstGeom>
          <a:noFill/>
        </p:spPr>
        <p:txBody>
          <a:bodyPr wrap="none" rtlCol="0">
            <a:spAutoFit/>
          </a:bodyPr>
          <a:lstStyle/>
          <a:p>
            <a:r>
              <a:rPr lang="ru-RU" dirty="0" smtClean="0">
                <a:latin typeface="Arial Black" pitchFamily="34" charset="0"/>
              </a:rPr>
              <a:t>Тевлянто</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304800" y="1143000"/>
            <a:ext cx="3585270" cy="4191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343400" y="990600"/>
            <a:ext cx="4648200" cy="4801314"/>
          </a:xfrm>
          <a:prstGeom prst="rect">
            <a:avLst/>
          </a:prstGeom>
          <a:solidFill>
            <a:schemeClr val="bg1"/>
          </a:solidFill>
          <a:ln w="19050">
            <a:solidFill>
              <a:schemeClr val="tx1"/>
            </a:solidFill>
          </a:ln>
        </p:spPr>
        <p:txBody>
          <a:bodyPr wrap="square" rtlCol="0">
            <a:spAutoFit/>
          </a:bodyPr>
          <a:lstStyle/>
          <a:p>
            <a:r>
              <a:rPr lang="ru-RU" dirty="0" smtClean="0"/>
              <a:t>Елизавета Алихановна Добриева (род. 06.07.1942 г.) – знаток эскимосского языка и эскимосской культуры. Родилась в древнем поселении эскимосов Наукан. Участвовала в подготовке и написании многочисленных научных работ по культуре коренных жителей Чукотского полуострова. В 2017 году награждена почётным знаком «За заслуги перед Чукоткой». Елизавета Добриева до сих пор принимает активное участие в общественной жизни Чукотского района. Является научным сотрудником отдела по музейной работе Центра культуры Чукотского муниципального района, членом клуба «Етти». Сегодня она старейшая участница народного песенно-танцевального ансамбля «Белый парус».</a:t>
            </a:r>
            <a:endParaRPr lang="ru-RU" dirty="0"/>
          </a:p>
        </p:txBody>
      </p:sp>
      <p:sp>
        <p:nvSpPr>
          <p:cNvPr id="6" name="Прямоугольник 5"/>
          <p:cNvSpPr/>
          <p:nvPr/>
        </p:nvSpPr>
        <p:spPr>
          <a:xfrm>
            <a:off x="1676400" y="6477000"/>
            <a:ext cx="57912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6146" name="WordArt 2"/>
          <p:cNvSpPr>
            <a:spLocks noChangeArrowheads="1" noChangeShapeType="1" noTextEdit="1"/>
          </p:cNvSpPr>
          <p:nvPr/>
        </p:nvSpPr>
        <p:spPr bwMode="auto">
          <a:xfrm>
            <a:off x="1676400" y="152400"/>
            <a:ext cx="5940425" cy="349250"/>
          </a:xfrm>
          <a:prstGeom prst="rect">
            <a:avLst/>
          </a:prstGeom>
        </p:spPr>
        <p:txBody>
          <a:bodyPr wrap="none" fromWordArt="1">
            <a:prstTxWarp prst="textPlain">
              <a:avLst>
                <a:gd name="adj" fmla="val 50000"/>
              </a:avLst>
            </a:prstTxWarp>
          </a:bodyPr>
          <a:lstStyle/>
          <a:p>
            <a:pPr algn="ctr" rtl="0"/>
            <a:r>
              <a:rPr lang="ru-RU" sz="3600" kern="10" spc="0" smtClean="0">
                <a:ln w="9525">
                  <a:solidFill>
                    <a:srgbClr val="000000"/>
                  </a:solidFill>
                  <a:round/>
                  <a:headEnd/>
                  <a:tailEnd/>
                </a:ln>
                <a:solidFill>
                  <a:srgbClr val="FF0000"/>
                </a:solidFill>
                <a:effectLst/>
                <a:latin typeface="Arial Black"/>
              </a:rPr>
              <a:t>Выдающаяся личность Чукотского АО</a:t>
            </a:r>
            <a:endParaRPr lang="ru-RU" sz="3600" kern="10" spc="0">
              <a:ln w="9525">
                <a:solidFill>
                  <a:srgbClr val="000000"/>
                </a:solidFill>
                <a:round/>
                <a:headEnd/>
                <a:tailEnd/>
              </a:ln>
              <a:solidFill>
                <a:srgbClr val="FF0000"/>
              </a:solidFill>
              <a:effectLst/>
              <a:latin typeface="Arial Black"/>
            </a:endParaRPr>
          </a:p>
        </p:txBody>
      </p:sp>
      <p:sp>
        <p:nvSpPr>
          <p:cNvPr id="7" name="TextBox 6"/>
          <p:cNvSpPr txBox="1"/>
          <p:nvPr/>
        </p:nvSpPr>
        <p:spPr>
          <a:xfrm>
            <a:off x="1066800" y="5334000"/>
            <a:ext cx="2031325" cy="369332"/>
          </a:xfrm>
          <a:prstGeom prst="rect">
            <a:avLst/>
          </a:prstGeom>
          <a:noFill/>
        </p:spPr>
        <p:txBody>
          <a:bodyPr wrap="none" rtlCol="0">
            <a:spAutoFit/>
          </a:bodyPr>
          <a:lstStyle/>
          <a:p>
            <a:r>
              <a:rPr lang="ru-RU" dirty="0" smtClean="0">
                <a:latin typeface="Arial Black" pitchFamily="34" charset="0"/>
              </a:rPr>
              <a:t>Добриева Е.А.</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a:srcRect/>
          <a:stretch>
            <a:fillRect/>
          </a:stretch>
        </p:blipFill>
        <p:spPr bwMode="auto">
          <a:xfrm>
            <a:off x="228600" y="838200"/>
            <a:ext cx="2057400"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267" name="WordArt 3"/>
          <p:cNvSpPr>
            <a:spLocks noChangeArrowheads="1" noChangeShapeType="1" noTextEdit="1"/>
          </p:cNvSpPr>
          <p:nvPr/>
        </p:nvSpPr>
        <p:spPr bwMode="auto">
          <a:xfrm>
            <a:off x="762000" y="76200"/>
            <a:ext cx="7696200" cy="3492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Звание Героя Социалистического Труда присвоено 27.02.1990г.</a:t>
            </a:r>
            <a:endParaRPr lang="ru-RU" sz="3600" kern="10" spc="0" dirty="0">
              <a:ln w="9525">
                <a:solidFill>
                  <a:srgbClr val="000000"/>
                </a:solidFill>
                <a:round/>
                <a:headEnd/>
                <a:tailEnd/>
              </a:ln>
              <a:solidFill>
                <a:srgbClr val="FF0000"/>
              </a:solidFill>
              <a:effectLst/>
              <a:latin typeface="Arial Black"/>
            </a:endParaRPr>
          </a:p>
        </p:txBody>
      </p:sp>
      <p:sp>
        <p:nvSpPr>
          <p:cNvPr id="6" name="TextBox 5"/>
          <p:cNvSpPr txBox="1"/>
          <p:nvPr/>
        </p:nvSpPr>
        <p:spPr>
          <a:xfrm>
            <a:off x="2514600" y="609600"/>
            <a:ext cx="6477000" cy="5509200"/>
          </a:xfrm>
          <a:prstGeom prst="rect">
            <a:avLst/>
          </a:prstGeom>
          <a:solidFill>
            <a:schemeClr val="bg1"/>
          </a:solidFill>
          <a:ln w="19050">
            <a:solidFill>
              <a:schemeClr val="tx1"/>
            </a:solidFill>
          </a:ln>
        </p:spPr>
        <p:txBody>
          <a:bodyPr wrap="square" rtlCol="0">
            <a:spAutoFit/>
          </a:bodyPr>
          <a:lstStyle/>
          <a:p>
            <a:r>
              <a:rPr lang="ru-RU" sz="1600" dirty="0" smtClean="0"/>
              <a:t>Борис Федорович Абакумов (род. 11.07.1933г.) - начальник морского торгового порта </a:t>
            </a:r>
            <a:r>
              <a:rPr lang="ru-RU" sz="1600" dirty="0" err="1" smtClean="0"/>
              <a:t>Певек</a:t>
            </a:r>
            <a:r>
              <a:rPr lang="ru-RU" sz="1600" dirty="0" smtClean="0"/>
              <a:t> Дальневосточного морского пароходства. Родился в с.Девица </a:t>
            </a:r>
            <a:r>
              <a:rPr lang="ru-RU" sz="1600" dirty="0" err="1" smtClean="0"/>
              <a:t>Семилукского</a:t>
            </a:r>
            <a:r>
              <a:rPr lang="ru-RU" sz="1600" dirty="0" smtClean="0"/>
              <a:t> района Воронежской области. В январе 1962 г. приехал в пос. </a:t>
            </a:r>
            <a:r>
              <a:rPr lang="ru-RU" sz="1600" dirty="0" err="1" smtClean="0"/>
              <a:t>Певек</a:t>
            </a:r>
            <a:r>
              <a:rPr lang="ru-RU" sz="1600" dirty="0" smtClean="0"/>
              <a:t> (с 1967 г. город) Чукотского национального округа. Работал сначала старшим инженером порта, с 1963 г.– заместителем начальника порта </a:t>
            </a:r>
            <a:r>
              <a:rPr lang="ru-RU" sz="1600" dirty="0" err="1" smtClean="0"/>
              <a:t>Певек</a:t>
            </a:r>
            <a:r>
              <a:rPr lang="ru-RU" sz="1600" dirty="0" smtClean="0"/>
              <a:t> Дальневосточного морского пароходства (ДВМП) по эксплуатации. Был начальником морского торгового порта </a:t>
            </a:r>
            <a:r>
              <a:rPr lang="ru-RU" sz="1600" dirty="0" err="1" smtClean="0"/>
              <a:t>Певек</a:t>
            </a:r>
            <a:r>
              <a:rPr lang="ru-RU" sz="1600" dirty="0" smtClean="0"/>
              <a:t> ДВМП свыше 20лет. Под его руководством в порту были оборудованы комплексы для перегрузки грузов, значительно увеличены глубины причалов, постоянно обновлялся и совершенствовался парк перегрузочной техники, построены складские помещения и ремонтные мастерские. В конце 1980-х гг. Абакумов провел большую работу по переводу порта </a:t>
            </a:r>
            <a:r>
              <a:rPr lang="ru-RU" sz="1600" dirty="0" err="1" smtClean="0"/>
              <a:t>Певек</a:t>
            </a:r>
            <a:r>
              <a:rPr lang="ru-RU" sz="1600" dirty="0" smtClean="0"/>
              <a:t> на хозяйственный расчет и самофинансирование. Указом Президиума Верховного Совета СССР от 27.02.1990 г. «за большой личный вклад в совершенствование организации и повышение эффективности производства, внедрение передовых форм и методов труда, достижение высоких производственных показателей» Абакумов Б.Ф. удостоен звания Героя Социалистического Труда. Награжден орденами Ленина, Октябрьской Революции, «Знак Почета», медалями. Имеет звания «Почетный полярник» и «Заслуженный работник транспорта РСФСР». Является почетным гражданином </a:t>
            </a:r>
            <a:r>
              <a:rPr lang="ru-RU" sz="1600" dirty="0" err="1" smtClean="0"/>
              <a:t>Певека</a:t>
            </a:r>
            <a:r>
              <a:rPr lang="ru-RU" sz="1600" dirty="0" smtClean="0"/>
              <a:t>. Живет в г. Тамбове.</a:t>
            </a:r>
            <a:endParaRPr lang="ru-RU" sz="1600" dirty="0"/>
          </a:p>
        </p:txBody>
      </p:sp>
      <p:sp>
        <p:nvSpPr>
          <p:cNvPr id="7" name="Прямоугольник 6"/>
          <p:cNvSpPr/>
          <p:nvPr/>
        </p:nvSpPr>
        <p:spPr>
          <a:xfrm>
            <a:off x="1828800" y="6477000"/>
            <a:ext cx="55626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8" name="TextBox 7"/>
          <p:cNvSpPr txBox="1"/>
          <p:nvPr/>
        </p:nvSpPr>
        <p:spPr>
          <a:xfrm>
            <a:off x="228600" y="3810000"/>
            <a:ext cx="2076209" cy="369332"/>
          </a:xfrm>
          <a:prstGeom prst="rect">
            <a:avLst/>
          </a:prstGeom>
          <a:noFill/>
        </p:spPr>
        <p:txBody>
          <a:bodyPr wrap="none" rtlCol="0">
            <a:spAutoFit/>
          </a:bodyPr>
          <a:lstStyle/>
          <a:p>
            <a:r>
              <a:rPr lang="ru-RU" dirty="0" smtClean="0">
                <a:latin typeface="Arial Black" pitchFamily="34" charset="0"/>
              </a:rPr>
              <a:t>Абакумов Б.Ф.</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sp>
        <p:nvSpPr>
          <p:cNvPr id="3" name="Прямоугольник 2"/>
          <p:cNvSpPr/>
          <p:nvPr/>
        </p:nvSpPr>
        <p:spPr>
          <a:xfrm>
            <a:off x="1828800" y="6477000"/>
            <a:ext cx="55626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pic>
        <p:nvPicPr>
          <p:cNvPr id="9218" name="Picture 2" descr="C:\Users\user\Desktop\МОИ РаБоТы библиот\Всемирный день чтения вслух\Screenshot_2.png"/>
          <p:cNvPicPr>
            <a:picLocks noChangeAspect="1" noChangeArrowheads="1"/>
          </p:cNvPicPr>
          <p:nvPr/>
        </p:nvPicPr>
        <p:blipFill>
          <a:blip r:embed="rId3"/>
          <a:srcRect/>
          <a:stretch>
            <a:fillRect/>
          </a:stretch>
        </p:blipFill>
        <p:spPr bwMode="auto">
          <a:xfrm>
            <a:off x="76200" y="381000"/>
            <a:ext cx="8915400" cy="50485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sp>
        <p:nvSpPr>
          <p:cNvPr id="3" name="Прямоугольник 2"/>
          <p:cNvSpPr/>
          <p:nvPr/>
        </p:nvSpPr>
        <p:spPr>
          <a:xfrm>
            <a:off x="1828800" y="6477000"/>
            <a:ext cx="55626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pic>
        <p:nvPicPr>
          <p:cNvPr id="1026" name="Picture 2"/>
          <p:cNvPicPr>
            <a:picLocks noChangeAspect="1" noChangeArrowheads="1"/>
          </p:cNvPicPr>
          <p:nvPr/>
        </p:nvPicPr>
        <p:blipFill>
          <a:blip r:embed="rId3" cstate="print"/>
          <a:srcRect/>
          <a:stretch>
            <a:fillRect/>
          </a:stretch>
        </p:blipFill>
        <p:spPr bwMode="auto">
          <a:xfrm>
            <a:off x="0" y="152400"/>
            <a:ext cx="2063496" cy="1371600"/>
          </a:xfrm>
          <a:prstGeom prst="rect">
            <a:avLst/>
          </a:prstGeom>
          <a:noFill/>
          <a:ln w="9525">
            <a:noFill/>
            <a:miter lim="800000"/>
            <a:headEnd/>
            <a:tailEnd/>
          </a:ln>
          <a:effectLst/>
        </p:spPr>
      </p:pic>
      <p:pic>
        <p:nvPicPr>
          <p:cNvPr id="2" name="Picture 2" descr="Достопримечательности Омска: Омск - первая крепость и третья столица"/>
          <p:cNvPicPr>
            <a:picLocks noChangeAspect="1" noChangeArrowheads="1"/>
          </p:cNvPicPr>
          <p:nvPr/>
        </p:nvPicPr>
        <p:blipFill>
          <a:blip r:embed="rId4" cstate="print"/>
          <a:srcRect/>
          <a:stretch>
            <a:fillRect/>
          </a:stretch>
        </p:blipFill>
        <p:spPr bwMode="auto">
          <a:xfrm>
            <a:off x="2133600" y="76200"/>
            <a:ext cx="1828800" cy="1371600"/>
          </a:xfrm>
          <a:prstGeom prst="rect">
            <a:avLst/>
          </a:prstGeom>
          <a:noFill/>
        </p:spPr>
      </p:pic>
      <p:pic>
        <p:nvPicPr>
          <p:cNvPr id="4" name="Picture 3"/>
          <p:cNvPicPr>
            <a:picLocks noChangeAspect="1" noChangeArrowheads="1"/>
          </p:cNvPicPr>
          <p:nvPr/>
        </p:nvPicPr>
        <p:blipFill>
          <a:blip r:embed="rId5" cstate="print"/>
          <a:srcRect/>
          <a:stretch>
            <a:fillRect/>
          </a:stretch>
        </p:blipFill>
        <p:spPr bwMode="auto">
          <a:xfrm>
            <a:off x="4038600" y="0"/>
            <a:ext cx="1943100" cy="1295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7848600" y="0"/>
            <a:ext cx="1295400" cy="1727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6019800" y="152400"/>
            <a:ext cx="1828800" cy="13716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cstate="print"/>
          <a:srcRect/>
          <a:stretch>
            <a:fillRect/>
          </a:stretch>
        </p:blipFill>
        <p:spPr bwMode="auto">
          <a:xfrm>
            <a:off x="0" y="1752600"/>
            <a:ext cx="2133600" cy="1418928"/>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srcRect/>
          <a:stretch>
            <a:fillRect/>
          </a:stretch>
        </p:blipFill>
        <p:spPr bwMode="auto">
          <a:xfrm>
            <a:off x="2286000" y="1600200"/>
            <a:ext cx="2057400" cy="13656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10" cstate="print"/>
          <a:srcRect/>
          <a:stretch>
            <a:fillRect/>
          </a:stretch>
        </p:blipFill>
        <p:spPr bwMode="auto">
          <a:xfrm>
            <a:off x="3886200" y="5334000"/>
            <a:ext cx="1797146" cy="1009396"/>
          </a:xfrm>
          <a:prstGeom prst="rect">
            <a:avLst/>
          </a:prstGeom>
          <a:noFill/>
          <a:ln w="9525">
            <a:noFill/>
            <a:miter lim="800000"/>
            <a:headEnd/>
            <a:tailEnd/>
          </a:ln>
          <a:effectLst/>
        </p:spPr>
      </p:pic>
      <p:pic>
        <p:nvPicPr>
          <p:cNvPr id="1033" name="Picture 9"/>
          <p:cNvPicPr>
            <a:picLocks noChangeAspect="1" noChangeArrowheads="1"/>
          </p:cNvPicPr>
          <p:nvPr/>
        </p:nvPicPr>
        <p:blipFill>
          <a:blip r:embed="rId11" cstate="print"/>
          <a:srcRect/>
          <a:stretch>
            <a:fillRect/>
          </a:stretch>
        </p:blipFill>
        <p:spPr bwMode="auto">
          <a:xfrm>
            <a:off x="5791200" y="1524000"/>
            <a:ext cx="1221258" cy="1844337"/>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2" cstate="print"/>
          <a:srcRect/>
          <a:stretch>
            <a:fillRect/>
          </a:stretch>
        </p:blipFill>
        <p:spPr bwMode="auto">
          <a:xfrm>
            <a:off x="7086600" y="2057400"/>
            <a:ext cx="2057400" cy="131467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3"/>
          <a:srcRect/>
          <a:stretch>
            <a:fillRect/>
          </a:stretch>
        </p:blipFill>
        <p:spPr bwMode="auto">
          <a:xfrm>
            <a:off x="76199" y="3276600"/>
            <a:ext cx="1966004" cy="1551874"/>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4" cstate="print"/>
          <a:srcRect/>
          <a:stretch>
            <a:fillRect/>
          </a:stretch>
        </p:blipFill>
        <p:spPr bwMode="auto">
          <a:xfrm>
            <a:off x="2209800" y="3048000"/>
            <a:ext cx="1371600" cy="18288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5" cstate="print"/>
          <a:srcRect/>
          <a:stretch>
            <a:fillRect/>
          </a:stretch>
        </p:blipFill>
        <p:spPr bwMode="auto">
          <a:xfrm>
            <a:off x="3733800" y="3124200"/>
            <a:ext cx="1447800" cy="182131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6"/>
          <a:srcRect/>
          <a:stretch>
            <a:fillRect/>
          </a:stretch>
        </p:blipFill>
        <p:spPr bwMode="auto">
          <a:xfrm>
            <a:off x="5333999" y="3429000"/>
            <a:ext cx="2209942" cy="1472375"/>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7" cstate="print"/>
          <a:srcRect/>
          <a:stretch>
            <a:fillRect/>
          </a:stretch>
        </p:blipFill>
        <p:spPr bwMode="auto">
          <a:xfrm>
            <a:off x="7696200" y="3390900"/>
            <a:ext cx="1219200" cy="18288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8" cstate="print"/>
          <a:srcRect/>
          <a:stretch>
            <a:fillRect/>
          </a:stretch>
        </p:blipFill>
        <p:spPr bwMode="auto">
          <a:xfrm>
            <a:off x="76200" y="5029200"/>
            <a:ext cx="2171618" cy="1448780"/>
          </a:xfrm>
          <a:prstGeom prst="rect">
            <a:avLst/>
          </a:prstGeom>
          <a:noFill/>
          <a:ln w="9525">
            <a:noFill/>
            <a:miter lim="800000"/>
            <a:headEnd/>
            <a:tailEnd/>
          </a:ln>
          <a:effectLst/>
        </p:spPr>
      </p:pic>
      <p:pic>
        <p:nvPicPr>
          <p:cNvPr id="1041" name="Picture 17"/>
          <p:cNvPicPr>
            <a:picLocks noChangeAspect="1" noChangeArrowheads="1"/>
          </p:cNvPicPr>
          <p:nvPr/>
        </p:nvPicPr>
        <p:blipFill>
          <a:blip r:embed="rId19" cstate="print"/>
          <a:srcRect/>
          <a:stretch>
            <a:fillRect/>
          </a:stretch>
        </p:blipFill>
        <p:spPr bwMode="auto">
          <a:xfrm>
            <a:off x="2286000" y="4953000"/>
            <a:ext cx="1524000" cy="1524000"/>
          </a:xfrm>
          <a:prstGeom prst="rect">
            <a:avLst/>
          </a:prstGeom>
          <a:noFill/>
          <a:ln w="9525">
            <a:noFill/>
            <a:miter lim="800000"/>
            <a:headEnd/>
            <a:tailEnd/>
          </a:ln>
          <a:effectLst/>
        </p:spPr>
      </p:pic>
      <p:pic>
        <p:nvPicPr>
          <p:cNvPr id="1042" name="Picture 18"/>
          <p:cNvPicPr>
            <a:picLocks noChangeAspect="1" noChangeArrowheads="1"/>
          </p:cNvPicPr>
          <p:nvPr/>
        </p:nvPicPr>
        <p:blipFill>
          <a:blip r:embed="rId20" cstate="print"/>
          <a:srcRect/>
          <a:stretch>
            <a:fillRect/>
          </a:stretch>
        </p:blipFill>
        <p:spPr bwMode="auto">
          <a:xfrm>
            <a:off x="4495800" y="1371600"/>
            <a:ext cx="1143000" cy="1714500"/>
          </a:xfrm>
          <a:prstGeom prst="rect">
            <a:avLst/>
          </a:prstGeom>
          <a:noFill/>
          <a:ln w="9525">
            <a:noFill/>
            <a:miter lim="800000"/>
            <a:headEnd/>
            <a:tailEnd/>
          </a:ln>
          <a:effectLst/>
        </p:spPr>
      </p:pic>
      <p:pic>
        <p:nvPicPr>
          <p:cNvPr id="1043" name="Picture 19"/>
          <p:cNvPicPr>
            <a:picLocks noChangeAspect="1" noChangeArrowheads="1"/>
          </p:cNvPicPr>
          <p:nvPr/>
        </p:nvPicPr>
        <p:blipFill>
          <a:blip r:embed="rId21" cstate="print"/>
          <a:srcRect/>
          <a:stretch>
            <a:fillRect/>
          </a:stretch>
        </p:blipFill>
        <p:spPr bwMode="auto">
          <a:xfrm>
            <a:off x="7391400" y="5257800"/>
            <a:ext cx="1752600" cy="1168400"/>
          </a:xfrm>
          <a:prstGeom prst="rect">
            <a:avLst/>
          </a:prstGeom>
          <a:noFill/>
          <a:ln w="9525">
            <a:noFill/>
            <a:miter lim="800000"/>
            <a:headEnd/>
            <a:tailEnd/>
          </a:ln>
          <a:effectLst/>
        </p:spPr>
      </p:pic>
      <p:pic>
        <p:nvPicPr>
          <p:cNvPr id="1044" name="Picture 20"/>
          <p:cNvPicPr>
            <a:picLocks noChangeAspect="1" noChangeArrowheads="1"/>
          </p:cNvPicPr>
          <p:nvPr/>
        </p:nvPicPr>
        <p:blipFill>
          <a:blip r:embed="rId22" cstate="print"/>
          <a:srcRect/>
          <a:stretch>
            <a:fillRect/>
          </a:stretch>
        </p:blipFill>
        <p:spPr bwMode="auto">
          <a:xfrm>
            <a:off x="5715000" y="4945478"/>
            <a:ext cx="1371600" cy="1506994"/>
          </a:xfrm>
          <a:prstGeom prst="rect">
            <a:avLst/>
          </a:prstGeom>
          <a:noFill/>
          <a:ln w="9525">
            <a:noFill/>
            <a:miter lim="800000"/>
            <a:headEnd/>
            <a:tailEnd/>
          </a:ln>
          <a:effectLst/>
        </p:spPr>
      </p:pic>
      <p:sp>
        <p:nvSpPr>
          <p:cNvPr id="24" name="Прямоугольник 23"/>
          <p:cNvSpPr/>
          <p:nvPr/>
        </p:nvSpPr>
        <p:spPr>
          <a:xfrm>
            <a:off x="0" y="4419600"/>
            <a:ext cx="1898277" cy="369332"/>
          </a:xfrm>
          <a:prstGeom prst="rect">
            <a:avLst/>
          </a:prstGeom>
        </p:spPr>
        <p:txBody>
          <a:bodyPr wrap="none">
            <a:spAutoFit/>
          </a:bodyPr>
          <a:lstStyle/>
          <a:p>
            <a:r>
              <a:rPr lang="ru-RU" dirty="0" smtClean="0">
                <a:solidFill>
                  <a:srgbClr val="FFFF00"/>
                </a:solidFill>
                <a:latin typeface="Arial Black" pitchFamily="34" charset="0"/>
              </a:rPr>
              <a:t>Новокузнецк</a:t>
            </a:r>
            <a:endParaRPr lang="ru-RU" dirty="0">
              <a:solidFill>
                <a:srgbClr val="FFFF00"/>
              </a:solidFill>
              <a:latin typeface="Arial Black" pitchFamily="34" charset="0"/>
            </a:endParaRPr>
          </a:p>
        </p:txBody>
      </p:sp>
      <p:sp>
        <p:nvSpPr>
          <p:cNvPr id="25" name="Прямоугольник 24"/>
          <p:cNvSpPr/>
          <p:nvPr/>
        </p:nvSpPr>
        <p:spPr>
          <a:xfrm>
            <a:off x="6172200" y="152400"/>
            <a:ext cx="1600200" cy="400110"/>
          </a:xfrm>
          <a:prstGeom prst="rect">
            <a:avLst/>
          </a:prstGeom>
        </p:spPr>
        <p:txBody>
          <a:bodyPr wrap="square">
            <a:spAutoFit/>
          </a:bodyPr>
          <a:lstStyle/>
          <a:p>
            <a:r>
              <a:rPr lang="ru-RU" sz="2000" dirty="0" smtClean="0">
                <a:solidFill>
                  <a:srgbClr val="FF0000"/>
                </a:solidFill>
                <a:latin typeface="Arial Black" pitchFamily="34" charset="0"/>
              </a:rPr>
              <a:t>Боровичи</a:t>
            </a:r>
            <a:endParaRPr lang="ru-RU" sz="2000" dirty="0">
              <a:solidFill>
                <a:srgbClr val="FF0000"/>
              </a:solidFill>
              <a:latin typeface="Arial Black" pitchFamily="34" charset="0"/>
            </a:endParaRPr>
          </a:p>
        </p:txBody>
      </p:sp>
      <p:sp>
        <p:nvSpPr>
          <p:cNvPr id="26" name="Прямоугольник 25"/>
          <p:cNvSpPr/>
          <p:nvPr/>
        </p:nvSpPr>
        <p:spPr>
          <a:xfrm>
            <a:off x="152400" y="2743200"/>
            <a:ext cx="1972015" cy="369332"/>
          </a:xfrm>
          <a:prstGeom prst="rect">
            <a:avLst/>
          </a:prstGeom>
        </p:spPr>
        <p:txBody>
          <a:bodyPr wrap="none">
            <a:spAutoFit/>
          </a:bodyPr>
          <a:lstStyle/>
          <a:p>
            <a:r>
              <a:rPr lang="ru-RU" dirty="0" smtClean="0">
                <a:solidFill>
                  <a:srgbClr val="FFFF00"/>
                </a:solidFill>
                <a:latin typeface="Arial Black" pitchFamily="34" charset="0"/>
              </a:rPr>
              <a:t>Екатеринбург</a:t>
            </a:r>
            <a:endParaRPr lang="ru-RU" dirty="0">
              <a:solidFill>
                <a:srgbClr val="FFFF00"/>
              </a:solidFill>
              <a:latin typeface="Arial Black" pitchFamily="34" charset="0"/>
            </a:endParaRPr>
          </a:p>
        </p:txBody>
      </p:sp>
      <p:sp>
        <p:nvSpPr>
          <p:cNvPr id="27" name="Прямоугольник 26"/>
          <p:cNvSpPr/>
          <p:nvPr/>
        </p:nvSpPr>
        <p:spPr>
          <a:xfrm>
            <a:off x="3124200" y="2667000"/>
            <a:ext cx="1289135" cy="369332"/>
          </a:xfrm>
          <a:prstGeom prst="rect">
            <a:avLst/>
          </a:prstGeom>
        </p:spPr>
        <p:txBody>
          <a:bodyPr wrap="none">
            <a:spAutoFit/>
          </a:bodyPr>
          <a:lstStyle/>
          <a:p>
            <a:r>
              <a:rPr lang="ru-RU" dirty="0" smtClean="0">
                <a:solidFill>
                  <a:srgbClr val="FFFF00"/>
                </a:solidFill>
                <a:latin typeface="Arial Black" pitchFamily="34" charset="0"/>
              </a:rPr>
              <a:t>Иваново</a:t>
            </a:r>
            <a:endParaRPr lang="ru-RU" dirty="0">
              <a:solidFill>
                <a:srgbClr val="FFFF00"/>
              </a:solidFill>
              <a:latin typeface="Arial Black" pitchFamily="34" charset="0"/>
            </a:endParaRPr>
          </a:p>
        </p:txBody>
      </p:sp>
      <p:sp>
        <p:nvSpPr>
          <p:cNvPr id="28" name="Прямоугольник 27"/>
          <p:cNvSpPr/>
          <p:nvPr/>
        </p:nvSpPr>
        <p:spPr>
          <a:xfrm>
            <a:off x="4572000" y="5257800"/>
            <a:ext cx="1188146" cy="369332"/>
          </a:xfrm>
          <a:prstGeom prst="rect">
            <a:avLst/>
          </a:prstGeom>
        </p:spPr>
        <p:txBody>
          <a:bodyPr wrap="none">
            <a:spAutoFit/>
          </a:bodyPr>
          <a:lstStyle/>
          <a:p>
            <a:r>
              <a:rPr lang="ru-RU" dirty="0" smtClean="0">
                <a:latin typeface="Arial Black" pitchFamily="34" charset="0"/>
              </a:rPr>
              <a:t>Ижевск</a:t>
            </a:r>
            <a:endParaRPr lang="ru-RU" dirty="0">
              <a:latin typeface="Arial Black" pitchFamily="34" charset="0"/>
            </a:endParaRPr>
          </a:p>
        </p:txBody>
      </p:sp>
      <p:sp>
        <p:nvSpPr>
          <p:cNvPr id="29" name="Прямоугольник 28"/>
          <p:cNvSpPr/>
          <p:nvPr/>
        </p:nvSpPr>
        <p:spPr>
          <a:xfrm>
            <a:off x="5791200" y="2819400"/>
            <a:ext cx="1237839" cy="369332"/>
          </a:xfrm>
          <a:prstGeom prst="rect">
            <a:avLst/>
          </a:prstGeom>
        </p:spPr>
        <p:txBody>
          <a:bodyPr wrap="none">
            <a:spAutoFit/>
          </a:bodyPr>
          <a:lstStyle/>
          <a:p>
            <a:r>
              <a:rPr lang="ru-RU" dirty="0" smtClean="0">
                <a:latin typeface="Arial Black" pitchFamily="34" charset="0"/>
              </a:rPr>
              <a:t>Иркутск</a:t>
            </a:r>
            <a:endParaRPr lang="ru-RU" dirty="0">
              <a:latin typeface="Arial Black" pitchFamily="34" charset="0"/>
            </a:endParaRPr>
          </a:p>
        </p:txBody>
      </p:sp>
      <p:sp>
        <p:nvSpPr>
          <p:cNvPr id="30" name="Прямоугольник 29"/>
          <p:cNvSpPr/>
          <p:nvPr/>
        </p:nvSpPr>
        <p:spPr>
          <a:xfrm>
            <a:off x="7772400" y="2133600"/>
            <a:ext cx="1295400" cy="400110"/>
          </a:xfrm>
          <a:prstGeom prst="rect">
            <a:avLst/>
          </a:prstGeom>
        </p:spPr>
        <p:txBody>
          <a:bodyPr wrap="square">
            <a:spAutoFit/>
          </a:bodyPr>
          <a:lstStyle/>
          <a:p>
            <a:r>
              <a:rPr lang="ru-RU" sz="2000" dirty="0" smtClean="0">
                <a:solidFill>
                  <a:srgbClr val="3607E3"/>
                </a:solidFill>
                <a:latin typeface="Arial Black" pitchFamily="34" charset="0"/>
              </a:rPr>
              <a:t>Казань</a:t>
            </a:r>
            <a:endParaRPr lang="ru-RU" sz="2000" dirty="0">
              <a:solidFill>
                <a:srgbClr val="3607E3"/>
              </a:solidFill>
              <a:latin typeface="Arial Black" pitchFamily="34" charset="0"/>
            </a:endParaRPr>
          </a:p>
        </p:txBody>
      </p:sp>
      <p:sp>
        <p:nvSpPr>
          <p:cNvPr id="31" name="Прямоугольник 30"/>
          <p:cNvSpPr/>
          <p:nvPr/>
        </p:nvSpPr>
        <p:spPr>
          <a:xfrm>
            <a:off x="0" y="1143000"/>
            <a:ext cx="1999265" cy="369332"/>
          </a:xfrm>
          <a:prstGeom prst="rect">
            <a:avLst/>
          </a:prstGeom>
        </p:spPr>
        <p:txBody>
          <a:bodyPr wrap="none">
            <a:spAutoFit/>
          </a:bodyPr>
          <a:lstStyle/>
          <a:p>
            <a:r>
              <a:rPr lang="ru-RU" dirty="0" smtClean="0">
                <a:solidFill>
                  <a:srgbClr val="FFFF00"/>
                </a:solidFill>
                <a:latin typeface="Arial Black" pitchFamily="34" charset="0"/>
              </a:rPr>
              <a:t>Магнитогорск</a:t>
            </a:r>
            <a:endParaRPr lang="ru-RU" dirty="0">
              <a:solidFill>
                <a:srgbClr val="FFFF00"/>
              </a:solidFill>
              <a:latin typeface="Arial Black" pitchFamily="34" charset="0"/>
            </a:endParaRPr>
          </a:p>
        </p:txBody>
      </p:sp>
      <p:sp>
        <p:nvSpPr>
          <p:cNvPr id="32" name="Прямоугольник 31"/>
          <p:cNvSpPr/>
          <p:nvPr/>
        </p:nvSpPr>
        <p:spPr>
          <a:xfrm>
            <a:off x="2133600" y="4495800"/>
            <a:ext cx="1534394" cy="307777"/>
          </a:xfrm>
          <a:prstGeom prst="rect">
            <a:avLst/>
          </a:prstGeom>
        </p:spPr>
        <p:txBody>
          <a:bodyPr wrap="none">
            <a:spAutoFit/>
          </a:bodyPr>
          <a:lstStyle/>
          <a:p>
            <a:r>
              <a:rPr lang="ru-RU" sz="1400" dirty="0" smtClean="0">
                <a:solidFill>
                  <a:srgbClr val="FFFF00"/>
                </a:solidFill>
                <a:latin typeface="Arial Black" pitchFamily="34" charset="0"/>
              </a:rPr>
              <a:t>Новосибирск</a:t>
            </a:r>
            <a:endParaRPr lang="ru-RU" sz="1400" dirty="0">
              <a:solidFill>
                <a:srgbClr val="FFFF00"/>
              </a:solidFill>
              <a:latin typeface="Arial Black" pitchFamily="34" charset="0"/>
            </a:endParaRPr>
          </a:p>
        </p:txBody>
      </p:sp>
      <p:sp>
        <p:nvSpPr>
          <p:cNvPr id="33" name="Прямоугольник 32"/>
          <p:cNvSpPr/>
          <p:nvPr/>
        </p:nvSpPr>
        <p:spPr>
          <a:xfrm>
            <a:off x="2133600" y="914400"/>
            <a:ext cx="950901" cy="400110"/>
          </a:xfrm>
          <a:prstGeom prst="rect">
            <a:avLst/>
          </a:prstGeom>
        </p:spPr>
        <p:txBody>
          <a:bodyPr wrap="none">
            <a:spAutoFit/>
          </a:bodyPr>
          <a:lstStyle/>
          <a:p>
            <a:r>
              <a:rPr lang="ru-RU" sz="2000" dirty="0" smtClean="0">
                <a:solidFill>
                  <a:srgbClr val="3607E3"/>
                </a:solidFill>
                <a:latin typeface="Arial Black" pitchFamily="34" charset="0"/>
              </a:rPr>
              <a:t>Омск</a:t>
            </a:r>
            <a:endParaRPr lang="ru-RU" sz="2000" dirty="0">
              <a:solidFill>
                <a:srgbClr val="3607E3"/>
              </a:solidFill>
              <a:latin typeface="Arial Black" pitchFamily="34" charset="0"/>
            </a:endParaRPr>
          </a:p>
        </p:txBody>
      </p:sp>
      <p:sp>
        <p:nvSpPr>
          <p:cNvPr id="34" name="Прямоугольник 33"/>
          <p:cNvSpPr/>
          <p:nvPr/>
        </p:nvSpPr>
        <p:spPr>
          <a:xfrm>
            <a:off x="3810000" y="4419600"/>
            <a:ext cx="1219199" cy="400110"/>
          </a:xfrm>
          <a:prstGeom prst="rect">
            <a:avLst/>
          </a:prstGeom>
        </p:spPr>
        <p:txBody>
          <a:bodyPr wrap="square">
            <a:spAutoFit/>
          </a:bodyPr>
          <a:lstStyle/>
          <a:p>
            <a:r>
              <a:rPr lang="ru-RU" sz="2000" dirty="0" smtClean="0">
                <a:solidFill>
                  <a:srgbClr val="FFFF00"/>
                </a:solidFill>
                <a:latin typeface="Arial Black" pitchFamily="34" charset="0"/>
              </a:rPr>
              <a:t>Пермь</a:t>
            </a:r>
            <a:endParaRPr lang="ru-RU" sz="2000" dirty="0">
              <a:solidFill>
                <a:srgbClr val="FFFF00"/>
              </a:solidFill>
              <a:latin typeface="Arial Black" pitchFamily="34" charset="0"/>
            </a:endParaRPr>
          </a:p>
        </p:txBody>
      </p:sp>
      <p:sp>
        <p:nvSpPr>
          <p:cNvPr id="35" name="Прямоугольник 34"/>
          <p:cNvSpPr/>
          <p:nvPr/>
        </p:nvSpPr>
        <p:spPr>
          <a:xfrm>
            <a:off x="6172200" y="4419600"/>
            <a:ext cx="1285929" cy="400110"/>
          </a:xfrm>
          <a:prstGeom prst="rect">
            <a:avLst/>
          </a:prstGeom>
        </p:spPr>
        <p:txBody>
          <a:bodyPr wrap="none">
            <a:spAutoFit/>
          </a:bodyPr>
          <a:lstStyle/>
          <a:p>
            <a:r>
              <a:rPr lang="ru-RU" sz="2000" dirty="0" smtClean="0">
                <a:solidFill>
                  <a:srgbClr val="FFFF00"/>
                </a:solidFill>
                <a:latin typeface="Arial Black" pitchFamily="34" charset="0"/>
              </a:rPr>
              <a:t>Самара</a:t>
            </a:r>
            <a:endParaRPr lang="ru-RU" sz="2000" dirty="0">
              <a:solidFill>
                <a:srgbClr val="FFFF00"/>
              </a:solidFill>
              <a:latin typeface="Arial Black" pitchFamily="34" charset="0"/>
            </a:endParaRPr>
          </a:p>
        </p:txBody>
      </p:sp>
      <p:sp>
        <p:nvSpPr>
          <p:cNvPr id="36" name="Прямоугольник 35"/>
          <p:cNvSpPr/>
          <p:nvPr/>
        </p:nvSpPr>
        <p:spPr>
          <a:xfrm>
            <a:off x="7696200" y="4724400"/>
            <a:ext cx="1239442" cy="369332"/>
          </a:xfrm>
          <a:prstGeom prst="rect">
            <a:avLst/>
          </a:prstGeom>
        </p:spPr>
        <p:txBody>
          <a:bodyPr wrap="none">
            <a:spAutoFit/>
          </a:bodyPr>
          <a:lstStyle/>
          <a:p>
            <a:r>
              <a:rPr lang="ru-RU" dirty="0" smtClean="0">
                <a:solidFill>
                  <a:srgbClr val="FFFF00"/>
                </a:solidFill>
                <a:latin typeface="Arial Black" pitchFamily="34" charset="0"/>
              </a:rPr>
              <a:t>Саратов</a:t>
            </a:r>
            <a:endParaRPr lang="ru-RU" dirty="0">
              <a:solidFill>
                <a:srgbClr val="FFFF00"/>
              </a:solidFill>
              <a:latin typeface="Arial Black" pitchFamily="34" charset="0"/>
            </a:endParaRPr>
          </a:p>
        </p:txBody>
      </p:sp>
      <p:sp>
        <p:nvSpPr>
          <p:cNvPr id="37" name="Прямоугольник 36"/>
          <p:cNvSpPr/>
          <p:nvPr/>
        </p:nvSpPr>
        <p:spPr>
          <a:xfrm>
            <a:off x="228600" y="5105400"/>
            <a:ext cx="1095172" cy="400110"/>
          </a:xfrm>
          <a:prstGeom prst="rect">
            <a:avLst/>
          </a:prstGeom>
        </p:spPr>
        <p:txBody>
          <a:bodyPr wrap="none">
            <a:spAutoFit/>
          </a:bodyPr>
          <a:lstStyle/>
          <a:p>
            <a:r>
              <a:rPr lang="ru-RU" sz="2000" dirty="0" smtClean="0">
                <a:latin typeface="Arial Black" pitchFamily="34" charset="0"/>
              </a:rPr>
              <a:t>Томск</a:t>
            </a:r>
            <a:endParaRPr lang="ru-RU" sz="2000" dirty="0">
              <a:latin typeface="Arial Black" pitchFamily="34" charset="0"/>
            </a:endParaRPr>
          </a:p>
        </p:txBody>
      </p:sp>
      <p:sp>
        <p:nvSpPr>
          <p:cNvPr id="38" name="Прямоугольник 37"/>
          <p:cNvSpPr/>
          <p:nvPr/>
        </p:nvSpPr>
        <p:spPr>
          <a:xfrm>
            <a:off x="2362200" y="6096000"/>
            <a:ext cx="1555234" cy="369332"/>
          </a:xfrm>
          <a:prstGeom prst="rect">
            <a:avLst/>
          </a:prstGeom>
        </p:spPr>
        <p:txBody>
          <a:bodyPr wrap="none">
            <a:spAutoFit/>
          </a:bodyPr>
          <a:lstStyle/>
          <a:p>
            <a:r>
              <a:rPr lang="ru-RU" dirty="0" smtClean="0">
                <a:solidFill>
                  <a:schemeClr val="bg1"/>
                </a:solidFill>
                <a:latin typeface="Arial Black" pitchFamily="34" charset="0"/>
              </a:rPr>
              <a:t>Ульяновск</a:t>
            </a:r>
            <a:endParaRPr lang="ru-RU" dirty="0">
              <a:solidFill>
                <a:schemeClr val="bg1"/>
              </a:solidFill>
              <a:latin typeface="Arial Black" pitchFamily="34" charset="0"/>
            </a:endParaRPr>
          </a:p>
        </p:txBody>
      </p:sp>
      <p:sp>
        <p:nvSpPr>
          <p:cNvPr id="39" name="Прямоугольник 38"/>
          <p:cNvSpPr/>
          <p:nvPr/>
        </p:nvSpPr>
        <p:spPr>
          <a:xfrm>
            <a:off x="4419600" y="2743200"/>
            <a:ext cx="914400" cy="400110"/>
          </a:xfrm>
          <a:prstGeom prst="rect">
            <a:avLst/>
          </a:prstGeom>
        </p:spPr>
        <p:txBody>
          <a:bodyPr wrap="square">
            <a:spAutoFit/>
          </a:bodyPr>
          <a:lstStyle/>
          <a:p>
            <a:r>
              <a:rPr lang="ru-RU" sz="2000" dirty="0" smtClean="0">
                <a:solidFill>
                  <a:srgbClr val="FFFF00"/>
                </a:solidFill>
                <a:latin typeface="Arial Black" pitchFamily="34" charset="0"/>
              </a:rPr>
              <a:t>Уфа</a:t>
            </a:r>
            <a:endParaRPr lang="ru-RU" sz="2000" dirty="0">
              <a:solidFill>
                <a:srgbClr val="FFFF00"/>
              </a:solidFill>
              <a:latin typeface="Arial Black" pitchFamily="34" charset="0"/>
            </a:endParaRPr>
          </a:p>
        </p:txBody>
      </p:sp>
      <p:sp>
        <p:nvSpPr>
          <p:cNvPr id="40" name="Прямоугольник 39"/>
          <p:cNvSpPr/>
          <p:nvPr/>
        </p:nvSpPr>
        <p:spPr>
          <a:xfrm>
            <a:off x="7391400" y="6096000"/>
            <a:ext cx="1617751" cy="369332"/>
          </a:xfrm>
          <a:prstGeom prst="rect">
            <a:avLst/>
          </a:prstGeom>
        </p:spPr>
        <p:txBody>
          <a:bodyPr wrap="none">
            <a:spAutoFit/>
          </a:bodyPr>
          <a:lstStyle/>
          <a:p>
            <a:r>
              <a:rPr lang="ru-RU" dirty="0" smtClean="0">
                <a:solidFill>
                  <a:srgbClr val="FFFF00"/>
                </a:solidFill>
                <a:latin typeface="Arial Black" pitchFamily="34" charset="0"/>
              </a:rPr>
              <a:t>Челябинск</a:t>
            </a:r>
            <a:endParaRPr lang="ru-RU" dirty="0">
              <a:solidFill>
                <a:srgbClr val="FFFF00"/>
              </a:solidFill>
              <a:latin typeface="Arial Black" pitchFamily="34" charset="0"/>
            </a:endParaRPr>
          </a:p>
        </p:txBody>
      </p:sp>
      <p:sp>
        <p:nvSpPr>
          <p:cNvPr id="41" name="Прямоугольник 40"/>
          <p:cNvSpPr/>
          <p:nvPr/>
        </p:nvSpPr>
        <p:spPr>
          <a:xfrm>
            <a:off x="5638800" y="6019800"/>
            <a:ext cx="1595309" cy="369332"/>
          </a:xfrm>
          <a:prstGeom prst="rect">
            <a:avLst/>
          </a:prstGeom>
        </p:spPr>
        <p:txBody>
          <a:bodyPr wrap="none">
            <a:spAutoFit/>
          </a:bodyPr>
          <a:lstStyle/>
          <a:p>
            <a:r>
              <a:rPr lang="ru-RU" dirty="0" smtClean="0">
                <a:solidFill>
                  <a:srgbClr val="FFFF00"/>
                </a:solidFill>
                <a:latin typeface="Arial Black" pitchFamily="34" charset="0"/>
              </a:rPr>
              <a:t>Ярославль</a:t>
            </a:r>
            <a:endParaRPr lang="ru-RU" dirty="0">
              <a:solidFill>
                <a:srgbClr val="FFFF00"/>
              </a:solidFill>
              <a:latin typeface="Arial Black" pitchFamily="34" charset="0"/>
            </a:endParaRPr>
          </a:p>
        </p:txBody>
      </p:sp>
      <p:sp>
        <p:nvSpPr>
          <p:cNvPr id="42" name="Прямоугольник 41"/>
          <p:cNvSpPr/>
          <p:nvPr/>
        </p:nvSpPr>
        <p:spPr>
          <a:xfrm>
            <a:off x="7898146" y="1066800"/>
            <a:ext cx="1245854" cy="646331"/>
          </a:xfrm>
          <a:prstGeom prst="rect">
            <a:avLst/>
          </a:prstGeom>
        </p:spPr>
        <p:txBody>
          <a:bodyPr wrap="none">
            <a:spAutoFit/>
          </a:bodyPr>
          <a:lstStyle/>
          <a:p>
            <a:r>
              <a:rPr lang="ru-RU" dirty="0" smtClean="0">
                <a:solidFill>
                  <a:srgbClr val="FFFF00"/>
                </a:solidFill>
                <a:latin typeface="Arial Black" pitchFamily="34" charset="0"/>
              </a:rPr>
              <a:t>Нижний</a:t>
            </a:r>
          </a:p>
          <a:p>
            <a:pPr algn="ctr"/>
            <a:r>
              <a:rPr lang="ru-RU" dirty="0" smtClean="0">
                <a:solidFill>
                  <a:srgbClr val="FFFF00"/>
                </a:solidFill>
                <a:latin typeface="Arial Black" pitchFamily="34" charset="0"/>
              </a:rPr>
              <a:t>Тагил</a:t>
            </a:r>
            <a:endParaRPr lang="ru-RU" dirty="0">
              <a:solidFill>
                <a:srgbClr val="FFFF00"/>
              </a:solidFill>
              <a:latin typeface="Arial Black" pitchFamily="34" charset="0"/>
            </a:endParaRPr>
          </a:p>
        </p:txBody>
      </p:sp>
      <p:sp>
        <p:nvSpPr>
          <p:cNvPr id="43" name="Прямоугольник 42"/>
          <p:cNvSpPr/>
          <p:nvPr/>
        </p:nvSpPr>
        <p:spPr>
          <a:xfrm>
            <a:off x="4572000" y="685800"/>
            <a:ext cx="1404552" cy="646331"/>
          </a:xfrm>
          <a:prstGeom prst="rect">
            <a:avLst/>
          </a:prstGeom>
        </p:spPr>
        <p:txBody>
          <a:bodyPr wrap="none">
            <a:spAutoFit/>
          </a:bodyPr>
          <a:lstStyle/>
          <a:p>
            <a:pPr algn="ctr"/>
            <a:r>
              <a:rPr lang="ru-RU" dirty="0" smtClean="0">
                <a:solidFill>
                  <a:srgbClr val="FFFF00"/>
                </a:solidFill>
                <a:latin typeface="Arial Black" pitchFamily="34" charset="0"/>
              </a:rPr>
              <a:t>Нижний</a:t>
            </a:r>
          </a:p>
          <a:p>
            <a:pPr algn="ctr"/>
            <a:r>
              <a:rPr lang="ru-RU" dirty="0" smtClean="0">
                <a:solidFill>
                  <a:srgbClr val="FFFF00"/>
                </a:solidFill>
                <a:latin typeface="Arial Black" pitchFamily="34" charset="0"/>
              </a:rPr>
              <a:t>Новгород</a:t>
            </a:r>
            <a:endParaRPr lang="ru-RU"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sp>
        <p:nvSpPr>
          <p:cNvPr id="11267" name="WordArt 3"/>
          <p:cNvSpPr>
            <a:spLocks noChangeArrowheads="1" noChangeShapeType="1" noTextEdit="1"/>
          </p:cNvSpPr>
          <p:nvPr/>
        </p:nvSpPr>
        <p:spPr bwMode="auto">
          <a:xfrm>
            <a:off x="762000" y="76200"/>
            <a:ext cx="7696200" cy="349250"/>
          </a:xfrm>
          <a:prstGeom prst="rect">
            <a:avLst/>
          </a:prstGeom>
        </p:spPr>
        <p:txBody>
          <a:bodyPr wrap="none" fromWordArt="1">
            <a:prstTxWarp prst="textPlain">
              <a:avLst>
                <a:gd name="adj" fmla="val 50000"/>
              </a:avLst>
            </a:prstTxWarp>
          </a:bodyPr>
          <a:lstStyle/>
          <a:p>
            <a:pPr algn="ctr" rtl="0"/>
            <a:r>
              <a:rPr lang="ru-RU" sz="3600" kern="10" dirty="0" smtClean="0">
                <a:ln w="9525">
                  <a:solidFill>
                    <a:srgbClr val="000000"/>
                  </a:solidFill>
                  <a:round/>
                  <a:headEnd/>
                  <a:tailEnd/>
                </a:ln>
                <a:solidFill>
                  <a:srgbClr val="FF0000"/>
                </a:solidFill>
                <a:latin typeface="Arial Black"/>
              </a:rPr>
              <a:t>ТРУЖЕНИК НАШЕГО УЧРЕЖДЕНИЯ</a:t>
            </a:r>
            <a:endParaRPr lang="ru-RU" sz="3600" kern="10" spc="0" dirty="0">
              <a:ln w="9525">
                <a:solidFill>
                  <a:srgbClr val="000000"/>
                </a:solidFill>
                <a:round/>
                <a:headEnd/>
                <a:tailEnd/>
              </a:ln>
              <a:solidFill>
                <a:srgbClr val="FF0000"/>
              </a:solidFill>
              <a:effectLst/>
              <a:latin typeface="Arial Black"/>
            </a:endParaRPr>
          </a:p>
        </p:txBody>
      </p:sp>
      <p:sp>
        <p:nvSpPr>
          <p:cNvPr id="7" name="Прямоугольник 6"/>
          <p:cNvSpPr/>
          <p:nvPr/>
        </p:nvSpPr>
        <p:spPr>
          <a:xfrm>
            <a:off x="1828800" y="6477000"/>
            <a:ext cx="55626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pic>
        <p:nvPicPr>
          <p:cNvPr id="29699" name="Picture 3"/>
          <p:cNvPicPr>
            <a:picLocks noChangeAspect="1" noChangeArrowheads="1"/>
          </p:cNvPicPr>
          <p:nvPr/>
        </p:nvPicPr>
        <p:blipFill>
          <a:blip r:embed="rId3" cstate="print"/>
          <a:srcRect l="13725" t="5882" b="11765"/>
          <a:stretch>
            <a:fillRect/>
          </a:stretch>
        </p:blipFill>
        <p:spPr bwMode="auto">
          <a:xfrm>
            <a:off x="228600" y="609600"/>
            <a:ext cx="3831772" cy="2438400"/>
          </a:xfrm>
          <a:prstGeom prst="rect">
            <a:avLst/>
          </a:prstGeom>
          <a:ln>
            <a:noFill/>
          </a:ln>
          <a:effectLst>
            <a:outerShdw blurRad="190500" algn="tl" rotWithShape="0">
              <a:srgbClr val="000000">
                <a:alpha val="70000"/>
              </a:srgbClr>
            </a:outerShdw>
          </a:effectLst>
        </p:spPr>
      </p:pic>
      <p:pic>
        <p:nvPicPr>
          <p:cNvPr id="29700" name="Picture 4"/>
          <p:cNvPicPr>
            <a:picLocks noChangeAspect="1" noChangeArrowheads="1"/>
          </p:cNvPicPr>
          <p:nvPr/>
        </p:nvPicPr>
        <p:blipFill>
          <a:blip r:embed="rId4" cstate="print"/>
          <a:srcRect t="10465" r="11628" b="5814"/>
          <a:stretch>
            <a:fillRect/>
          </a:stretch>
        </p:blipFill>
        <p:spPr bwMode="auto">
          <a:xfrm>
            <a:off x="4267200" y="609600"/>
            <a:ext cx="1946275" cy="2458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1" name="Picture 5"/>
          <p:cNvPicPr>
            <a:picLocks noChangeAspect="1" noChangeArrowheads="1"/>
          </p:cNvPicPr>
          <p:nvPr/>
        </p:nvPicPr>
        <p:blipFill>
          <a:blip r:embed="rId5" cstate="print"/>
          <a:srcRect l="8152" t="13044" r="57609" b="21739"/>
          <a:stretch>
            <a:fillRect/>
          </a:stretch>
        </p:blipFill>
        <p:spPr bwMode="auto">
          <a:xfrm rot="5400000">
            <a:off x="6716485" y="2198915"/>
            <a:ext cx="1828800" cy="2612571"/>
          </a:xfrm>
          <a:prstGeom prst="rect">
            <a:avLst/>
          </a:prstGeom>
          <a:ln>
            <a:noFill/>
          </a:ln>
          <a:effectLst>
            <a:softEdge rad="112500"/>
          </a:effectLst>
        </p:spPr>
      </p:pic>
      <p:pic>
        <p:nvPicPr>
          <p:cNvPr id="12" name="Picture 5"/>
          <p:cNvPicPr>
            <a:picLocks noChangeAspect="1" noChangeArrowheads="1"/>
          </p:cNvPicPr>
          <p:nvPr/>
        </p:nvPicPr>
        <p:blipFill>
          <a:blip r:embed="rId6" cstate="print"/>
          <a:srcRect l="60326" t="19565" r="2174" b="6522"/>
          <a:stretch>
            <a:fillRect/>
          </a:stretch>
        </p:blipFill>
        <p:spPr bwMode="auto">
          <a:xfrm rot="5400000">
            <a:off x="6819900" y="342900"/>
            <a:ext cx="1752600" cy="2590800"/>
          </a:xfrm>
          <a:prstGeom prst="rect">
            <a:avLst/>
          </a:prstGeom>
          <a:ln>
            <a:noFill/>
          </a:ln>
          <a:effectLst>
            <a:softEdge rad="112500"/>
          </a:effectLst>
        </p:spPr>
      </p:pic>
      <p:sp>
        <p:nvSpPr>
          <p:cNvPr id="13" name="TextBox 12"/>
          <p:cNvSpPr txBox="1"/>
          <p:nvPr/>
        </p:nvSpPr>
        <p:spPr>
          <a:xfrm>
            <a:off x="304800" y="3124200"/>
            <a:ext cx="4859022" cy="369332"/>
          </a:xfrm>
          <a:prstGeom prst="rect">
            <a:avLst/>
          </a:prstGeom>
          <a:noFill/>
        </p:spPr>
        <p:txBody>
          <a:bodyPr wrap="none" rtlCol="0">
            <a:spAutoFit/>
          </a:bodyPr>
          <a:lstStyle/>
          <a:p>
            <a:r>
              <a:rPr lang="ru-RU" dirty="0" smtClean="0">
                <a:latin typeface="Arial Black" pitchFamily="34" charset="0"/>
              </a:rPr>
              <a:t>Козлитин Владимир Владимирович</a:t>
            </a:r>
            <a:endParaRPr lang="ru-RU" dirty="0">
              <a:latin typeface="Arial Black" pitchFamily="34" charset="0"/>
            </a:endParaRPr>
          </a:p>
        </p:txBody>
      </p:sp>
      <p:sp>
        <p:nvSpPr>
          <p:cNvPr id="14" name="TextBox 13"/>
          <p:cNvSpPr txBox="1"/>
          <p:nvPr/>
        </p:nvSpPr>
        <p:spPr>
          <a:xfrm>
            <a:off x="228600" y="3505200"/>
            <a:ext cx="8763000" cy="2739211"/>
          </a:xfrm>
          <a:prstGeom prst="rect">
            <a:avLst/>
          </a:prstGeom>
          <a:noFill/>
        </p:spPr>
        <p:txBody>
          <a:bodyPr wrap="square" rtlCol="0">
            <a:spAutoFit/>
          </a:bodyPr>
          <a:lstStyle/>
          <a:p>
            <a:r>
              <a:rPr lang="ru-RU" sz="1400" dirty="0" smtClean="0">
                <a:latin typeface="Times New Roman" pitchFamily="18" charset="0"/>
                <a:cs typeface="Times New Roman" pitchFamily="18" charset="0"/>
              </a:rPr>
              <a:t>Козлитин В.В. 07.04.1958г.р.</a:t>
            </a:r>
          </a:p>
          <a:p>
            <a:r>
              <a:rPr lang="ru-RU" sz="1400" dirty="0" smtClean="0">
                <a:latin typeface="Times New Roman" pitchFamily="18" charset="0"/>
                <a:cs typeface="Times New Roman" pitchFamily="18" charset="0"/>
              </a:rPr>
              <a:t>Образование: Хабаровский политехнический институт,</a:t>
            </a:r>
          </a:p>
          <a:p>
            <a:r>
              <a:rPr lang="ru-RU" sz="1400" dirty="0" smtClean="0">
                <a:latin typeface="Times New Roman" pitchFamily="18" charset="0"/>
                <a:cs typeface="Times New Roman" pitchFamily="18" charset="0"/>
              </a:rPr>
              <a:t>специальность: инженер-строитель.</a:t>
            </a:r>
          </a:p>
          <a:p>
            <a:r>
              <a:rPr lang="ru-RU" sz="1400" dirty="0" smtClean="0">
                <a:latin typeface="Times New Roman" pitchFamily="18" charset="0"/>
                <a:cs typeface="Times New Roman" pitchFamily="18" charset="0"/>
              </a:rPr>
              <a:t>Общий стаж: 40 лет</a:t>
            </a:r>
          </a:p>
          <a:p>
            <a:r>
              <a:rPr lang="ru-RU" sz="1400" dirty="0" smtClean="0">
                <a:latin typeface="Times New Roman" pitchFamily="18" charset="0"/>
                <a:cs typeface="Times New Roman" pitchFamily="18" charset="0"/>
              </a:rPr>
              <a:t>Принят в Чукотский северо-восточный техникум посёлка Провидения в 2012 году на должность инженера. С 2018 года переведен на должность преподавателя.</a:t>
            </a:r>
          </a:p>
          <a:p>
            <a:r>
              <a:rPr lang="ru-RU" sz="1400" dirty="0" smtClean="0">
                <a:latin typeface="Times New Roman" pitchFamily="18" charset="0"/>
                <a:cs typeface="Times New Roman" pitchFamily="18" charset="0"/>
              </a:rPr>
              <a:t>Награжден Почётной Грамотой администрацией Провиденского городского округа (Управление социальной политики) за добросовестный труд и успехи в воспитании </a:t>
            </a:r>
            <a:r>
              <a:rPr lang="ru-RU" sz="1400" dirty="0" err="1" smtClean="0">
                <a:latin typeface="Times New Roman" pitchFamily="18" charset="0"/>
                <a:cs typeface="Times New Roman" pitchFamily="18" charset="0"/>
              </a:rPr>
              <a:t>подростающего</a:t>
            </a:r>
            <a:r>
              <a:rPr lang="ru-RU" sz="1400" dirty="0" smtClean="0">
                <a:latin typeface="Times New Roman" pitchFamily="18" charset="0"/>
                <a:cs typeface="Times New Roman" pitchFamily="18" charset="0"/>
              </a:rPr>
              <a:t> поколения, в связи с празднованием Дня учителя (2018г.)</a:t>
            </a:r>
          </a:p>
          <a:p>
            <a:r>
              <a:rPr lang="ru-RU" sz="1400" dirty="0" smtClean="0">
                <a:latin typeface="Times New Roman" pitchFamily="18" charset="0"/>
                <a:cs typeface="Times New Roman" pitchFamily="18" charset="0"/>
              </a:rPr>
              <a:t>Награжден юбилейным памятным знаком Министерства просвещения Российской федерации «80 ЛЕТ СИСТЕМЕ ПРОФЕССИОНАЛЬНО-ТЕХНИЧЕСКОГО ОБРАЗОВАНИЯ».</a:t>
            </a:r>
          </a:p>
          <a:p>
            <a:endParaRPr lang="ru-RU" dirty="0"/>
          </a:p>
        </p:txBody>
      </p:sp>
      <p:sp>
        <p:nvSpPr>
          <p:cNvPr id="15" name="TextBox 14"/>
          <p:cNvSpPr txBox="1"/>
          <p:nvPr/>
        </p:nvSpPr>
        <p:spPr>
          <a:xfrm>
            <a:off x="3810000" y="6019800"/>
            <a:ext cx="1616212" cy="369332"/>
          </a:xfrm>
          <a:prstGeom prst="rect">
            <a:avLst/>
          </a:prstGeom>
          <a:noFill/>
        </p:spPr>
        <p:txBody>
          <a:bodyPr wrap="none" rtlCol="0">
            <a:spAutoFit/>
          </a:bodyPr>
          <a:lstStyle/>
          <a:p>
            <a:r>
              <a:rPr lang="ru-RU" b="1" i="1" dirty="0" smtClean="0"/>
              <a:t>Так держать!</a:t>
            </a:r>
            <a:endParaRPr lang="ru-RU"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sp>
        <p:nvSpPr>
          <p:cNvPr id="3" name="Прямоугольник 2"/>
          <p:cNvSpPr/>
          <p:nvPr/>
        </p:nvSpPr>
        <p:spPr>
          <a:xfrm>
            <a:off x="1828800" y="6477000"/>
            <a:ext cx="55626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1026" name="WordArt 2"/>
          <p:cNvSpPr>
            <a:spLocks noChangeArrowheads="1" noChangeShapeType="1" noTextEdit="1"/>
          </p:cNvSpPr>
          <p:nvPr/>
        </p:nvSpPr>
        <p:spPr bwMode="auto">
          <a:xfrm>
            <a:off x="533400" y="914400"/>
            <a:ext cx="8153400" cy="26733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Comic Sans MS" pitchFamily="66" charset="0"/>
              </a:rPr>
              <a:t>Спасибо</a:t>
            </a:r>
          </a:p>
          <a:p>
            <a:pPr algn="ctr" rtl="0"/>
            <a:r>
              <a:rPr lang="ru-RU" sz="3600" kern="10" spc="0" dirty="0" smtClean="0">
                <a:ln w="9525">
                  <a:solidFill>
                    <a:srgbClr val="000000"/>
                  </a:solidFill>
                  <a:round/>
                  <a:headEnd/>
                  <a:tailEnd/>
                </a:ln>
                <a:solidFill>
                  <a:srgbClr val="FF0000"/>
                </a:solidFill>
                <a:effectLst/>
                <a:latin typeface="Arial Black"/>
              </a:rPr>
              <a:t>ЗА ВНИМАНИЕ!!!</a:t>
            </a:r>
            <a:endParaRPr lang="ru-RU" sz="3600" kern="10" spc="0" dirty="0">
              <a:ln w="9525">
                <a:solidFill>
                  <a:srgbClr val="000000"/>
                </a:solidFill>
                <a:round/>
                <a:headEnd/>
                <a:tailEnd/>
              </a:ln>
              <a:solidFill>
                <a:srgbClr val="FF0000"/>
              </a:solidFill>
              <a:effectLst/>
              <a:latin typeface="Arial Black"/>
            </a:endParaRPr>
          </a:p>
        </p:txBody>
      </p:sp>
      <p:sp>
        <p:nvSpPr>
          <p:cNvPr id="6" name="TextBox 5"/>
          <p:cNvSpPr txBox="1"/>
          <p:nvPr/>
        </p:nvSpPr>
        <p:spPr>
          <a:xfrm>
            <a:off x="457200" y="5791200"/>
            <a:ext cx="2893741" cy="461665"/>
          </a:xfrm>
          <a:prstGeom prst="rect">
            <a:avLst/>
          </a:prstGeom>
          <a:noFill/>
        </p:spPr>
        <p:txBody>
          <a:bodyPr wrap="none" rtlCol="0">
            <a:spAutoFit/>
          </a:bodyPr>
          <a:lstStyle/>
          <a:p>
            <a:r>
              <a:rPr lang="ru-RU" sz="1200" dirty="0" smtClean="0">
                <a:latin typeface="Arial Black" pitchFamily="34" charset="0"/>
                <a:cs typeface="Arial" pitchFamily="34" charset="0"/>
              </a:rPr>
              <a:t>Выполнила:</a:t>
            </a:r>
          </a:p>
          <a:p>
            <a:r>
              <a:rPr lang="ru-RU" sz="1200" dirty="0" smtClean="0">
                <a:latin typeface="Arial Black" pitchFamily="34" charset="0"/>
                <a:cs typeface="Arial" pitchFamily="34" charset="0"/>
              </a:rPr>
              <a:t>Библиотекарь Полуляхова Г.В.</a:t>
            </a:r>
            <a:endParaRPr lang="ru-RU" sz="1200" dirty="0">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sp>
        <p:nvSpPr>
          <p:cNvPr id="4099" name="WordArt 3"/>
          <p:cNvSpPr>
            <a:spLocks noChangeArrowheads="1" noChangeShapeType="1" noTextEdit="1"/>
          </p:cNvSpPr>
          <p:nvPr/>
        </p:nvSpPr>
        <p:spPr bwMode="auto">
          <a:xfrm>
            <a:off x="609600" y="76200"/>
            <a:ext cx="8153400" cy="501650"/>
          </a:xfrm>
          <a:prstGeom prst="rect">
            <a:avLst/>
          </a:prstGeom>
          <a:solidFill>
            <a:srgbClr val="FF0000"/>
          </a:solidFill>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chemeClr val="bg1"/>
                </a:solidFill>
                <a:effectLst/>
                <a:latin typeface="Arial Black"/>
              </a:rPr>
              <a:t>УКАЗ</a:t>
            </a:r>
            <a:r>
              <a:rPr lang="ru-RU" sz="3600" kern="10" spc="0" dirty="0" smtClean="0">
                <a:ln w="9525">
                  <a:solidFill>
                    <a:srgbClr val="000000"/>
                  </a:solidFill>
                  <a:round/>
                  <a:headEnd/>
                  <a:tailEnd/>
                </a:ln>
                <a:solidFill>
                  <a:srgbClr val="FF0000"/>
                </a:solidFill>
                <a:effectLst/>
                <a:latin typeface="Arial Black"/>
              </a:rPr>
              <a:t> </a:t>
            </a:r>
            <a:r>
              <a:rPr lang="ru-RU" sz="3600" kern="10" spc="0" dirty="0" smtClean="0">
                <a:ln w="9525">
                  <a:solidFill>
                    <a:srgbClr val="000000"/>
                  </a:solidFill>
                  <a:round/>
                  <a:headEnd/>
                  <a:tailEnd/>
                </a:ln>
                <a:solidFill>
                  <a:schemeClr val="bg1"/>
                </a:solidFill>
                <a:effectLst/>
                <a:latin typeface="Arial Black"/>
              </a:rPr>
              <a:t>ПРЕЗИДИУМА</a:t>
            </a:r>
            <a:r>
              <a:rPr lang="ru-RU" sz="3600" kern="10" spc="0" dirty="0" smtClean="0">
                <a:ln w="9525">
                  <a:solidFill>
                    <a:srgbClr val="000000"/>
                  </a:solidFill>
                  <a:round/>
                  <a:headEnd/>
                  <a:tailEnd/>
                </a:ln>
                <a:solidFill>
                  <a:srgbClr val="FF0000"/>
                </a:solidFill>
                <a:effectLst/>
                <a:latin typeface="Arial Black"/>
              </a:rPr>
              <a:t> </a:t>
            </a:r>
            <a:r>
              <a:rPr lang="ru-RU" sz="3600" kern="10" spc="0" dirty="0" smtClean="0">
                <a:ln w="9525">
                  <a:solidFill>
                    <a:srgbClr val="000000"/>
                  </a:solidFill>
                  <a:round/>
                  <a:headEnd/>
                  <a:tailEnd/>
                </a:ln>
                <a:solidFill>
                  <a:schemeClr val="bg1"/>
                </a:solidFill>
                <a:effectLst/>
                <a:latin typeface="Arial Black"/>
              </a:rPr>
              <a:t>ВЕРХОВНОГО</a:t>
            </a:r>
            <a:r>
              <a:rPr lang="ru-RU" sz="3600" kern="10" spc="0" dirty="0" smtClean="0">
                <a:ln w="9525">
                  <a:solidFill>
                    <a:srgbClr val="000000"/>
                  </a:solidFill>
                  <a:round/>
                  <a:headEnd/>
                  <a:tailEnd/>
                </a:ln>
                <a:solidFill>
                  <a:srgbClr val="FF0000"/>
                </a:solidFill>
                <a:effectLst/>
                <a:latin typeface="Arial Black"/>
              </a:rPr>
              <a:t> </a:t>
            </a:r>
            <a:r>
              <a:rPr lang="ru-RU" sz="3600" kern="10" spc="0" dirty="0" smtClean="0">
                <a:ln w="9525">
                  <a:solidFill>
                    <a:srgbClr val="000000"/>
                  </a:solidFill>
                  <a:round/>
                  <a:headEnd/>
                  <a:tailEnd/>
                </a:ln>
                <a:solidFill>
                  <a:schemeClr val="bg1"/>
                </a:solidFill>
                <a:effectLst/>
                <a:latin typeface="Arial Black"/>
              </a:rPr>
              <a:t>СОВЕТА</a:t>
            </a:r>
            <a:r>
              <a:rPr lang="ru-RU" sz="3600" kern="10" spc="0" dirty="0" smtClean="0">
                <a:ln w="9525">
                  <a:solidFill>
                    <a:srgbClr val="000000"/>
                  </a:solidFill>
                  <a:round/>
                  <a:headEnd/>
                  <a:tailEnd/>
                </a:ln>
                <a:solidFill>
                  <a:srgbClr val="FF0000"/>
                </a:solidFill>
                <a:effectLst/>
                <a:latin typeface="Arial Black"/>
              </a:rPr>
              <a:t> </a:t>
            </a:r>
            <a:r>
              <a:rPr lang="ru-RU" sz="3600" kern="10" spc="0" dirty="0" smtClean="0">
                <a:ln w="9525">
                  <a:solidFill>
                    <a:srgbClr val="000000"/>
                  </a:solidFill>
                  <a:round/>
                  <a:headEnd/>
                  <a:tailEnd/>
                </a:ln>
                <a:solidFill>
                  <a:schemeClr val="bg1"/>
                </a:solidFill>
                <a:effectLst/>
                <a:latin typeface="Arial Black"/>
              </a:rPr>
              <a:t>СССР</a:t>
            </a:r>
            <a:endParaRPr lang="ru-RU" sz="3600" kern="10" spc="0" dirty="0">
              <a:ln w="9525">
                <a:solidFill>
                  <a:srgbClr val="000000"/>
                </a:solidFill>
                <a:round/>
                <a:headEnd/>
                <a:tailEnd/>
              </a:ln>
              <a:solidFill>
                <a:schemeClr val="bg1"/>
              </a:solidFill>
              <a:effectLst/>
              <a:latin typeface="Arial Black"/>
            </a:endParaRPr>
          </a:p>
        </p:txBody>
      </p:sp>
      <p:sp>
        <p:nvSpPr>
          <p:cNvPr id="7" name="Прямоугольник 6"/>
          <p:cNvSpPr/>
          <p:nvPr/>
        </p:nvSpPr>
        <p:spPr>
          <a:xfrm>
            <a:off x="1828800" y="6477000"/>
            <a:ext cx="54864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8" name="TextBox 7"/>
          <p:cNvSpPr txBox="1"/>
          <p:nvPr/>
        </p:nvSpPr>
        <p:spPr>
          <a:xfrm>
            <a:off x="2971800" y="609600"/>
            <a:ext cx="3260829" cy="369332"/>
          </a:xfrm>
          <a:prstGeom prst="rect">
            <a:avLst/>
          </a:prstGeom>
          <a:noFill/>
        </p:spPr>
        <p:txBody>
          <a:bodyPr wrap="none" rtlCol="0">
            <a:spAutoFit/>
          </a:bodyPr>
          <a:lstStyle/>
          <a:p>
            <a:r>
              <a:rPr lang="ru-RU" b="1" dirty="0" smtClean="0">
                <a:latin typeface="Book Antiqua" pitchFamily="18" charset="0"/>
              </a:rPr>
              <a:t>ОТ 27 ДЕКАБРЯ 1938 ГОДА</a:t>
            </a:r>
            <a:endParaRPr lang="ru-RU" b="1" dirty="0">
              <a:latin typeface="Book Antiqua" pitchFamily="18" charset="0"/>
            </a:endParaRPr>
          </a:p>
        </p:txBody>
      </p:sp>
      <p:sp>
        <p:nvSpPr>
          <p:cNvPr id="8194" name="AutoShape 2"/>
          <p:cNvSpPr>
            <a:spLocks noChangeArrowheads="1"/>
          </p:cNvSpPr>
          <p:nvPr/>
        </p:nvSpPr>
        <p:spPr bwMode="auto">
          <a:xfrm>
            <a:off x="3733800" y="1295400"/>
            <a:ext cx="1143000" cy="1028700"/>
          </a:xfrm>
          <a:prstGeom prst="verticalScroll">
            <a:avLst>
              <a:gd name="adj" fmla="val 12500"/>
            </a:avLst>
          </a:prstGeom>
          <a:solidFill>
            <a:srgbClr val="FFFFFF"/>
          </a:solidFill>
          <a:ln w="9525">
            <a:solidFill>
              <a:srgbClr val="000000"/>
            </a:solidFill>
            <a:round/>
            <a:headEnd/>
            <a:tailEnd/>
          </a:ln>
        </p:spPr>
        <p:txBody>
          <a:bodyPr vert="eaVert"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685800" y="2743200"/>
            <a:ext cx="7924800" cy="2554545"/>
          </a:xfrm>
          <a:prstGeom prst="rect">
            <a:avLst/>
          </a:prstGeom>
          <a:solidFill>
            <a:schemeClr val="bg1">
              <a:lumMod val="85000"/>
            </a:schemeClr>
          </a:solidFill>
        </p:spPr>
        <p:txBody>
          <a:bodyPr wrap="square" rtlCol="0">
            <a:spAutoFit/>
          </a:bodyPr>
          <a:lstStyle/>
          <a:p>
            <a:r>
              <a:rPr lang="ru-RU" sz="2000" b="1" dirty="0" smtClean="0">
                <a:latin typeface="Segoe Print" pitchFamily="2" charset="0"/>
                <a:ea typeface="PMingLiU-ExtB" pitchFamily="18" charset="-120"/>
              </a:rPr>
              <a:t>… звание Героя Социалистического Труда присваивается лицам, которые своей особо выдающейся новаторской деятельностью в области промышленности, сельского хозяйства, транспорта, торговли, научных открытий и технических изобретений проявили исключительные заслуги перед Советским государством, содействовали подъему народного хозяйства, науки, культуры, росту могуществ и славы СССР.</a:t>
            </a:r>
            <a:endParaRPr lang="ru-RU" sz="2000" b="1" dirty="0">
              <a:latin typeface="Segoe Print" pitchFamily="2" charset="0"/>
              <a:ea typeface="PMingLiU-ExtB"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sp>
        <p:nvSpPr>
          <p:cNvPr id="9" name="TextBox 8"/>
          <p:cNvSpPr txBox="1"/>
          <p:nvPr/>
        </p:nvSpPr>
        <p:spPr>
          <a:xfrm>
            <a:off x="457200" y="6477000"/>
            <a:ext cx="8229600" cy="276999"/>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endParaRPr lang="ru-RU" sz="1200" dirty="0">
              <a:latin typeface="Times New Roman" pitchFamily="18" charset="0"/>
              <a:cs typeface="Times New Roman" pitchFamily="18" charset="0"/>
            </a:endParaRPr>
          </a:p>
        </p:txBody>
      </p:sp>
      <p:sp>
        <p:nvSpPr>
          <p:cNvPr id="1039" name="WordArt 15"/>
          <p:cNvSpPr>
            <a:spLocks noChangeArrowheads="1" noChangeShapeType="1" noTextEdit="1"/>
          </p:cNvSpPr>
          <p:nvPr/>
        </p:nvSpPr>
        <p:spPr bwMode="auto">
          <a:xfrm>
            <a:off x="838200" y="152400"/>
            <a:ext cx="7239000" cy="882650"/>
          </a:xfrm>
          <a:prstGeom prst="rect">
            <a:avLst/>
          </a:prstGeom>
          <a:solidFill>
            <a:srgbClr val="FF0000"/>
          </a:solidFill>
          <a:ln>
            <a:solidFill>
              <a:schemeClr val="bg1"/>
            </a:solidFill>
          </a:ln>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chemeClr val="bg1"/>
                </a:solidFill>
                <a:effectLst/>
                <a:latin typeface="Arial Black"/>
              </a:rPr>
              <a:t>Установление звания Героя Труда</a:t>
            </a:r>
          </a:p>
          <a:p>
            <a:pPr algn="ctr" rtl="0"/>
            <a:r>
              <a:rPr lang="ru-RU" sz="3600" kern="10" spc="0" dirty="0" smtClean="0">
                <a:ln w="9525">
                  <a:solidFill>
                    <a:srgbClr val="000000"/>
                  </a:solidFill>
                  <a:round/>
                  <a:headEnd/>
                  <a:tailEnd/>
                </a:ln>
                <a:solidFill>
                  <a:schemeClr val="bg1"/>
                </a:solidFill>
                <a:effectLst/>
                <a:latin typeface="Arial Black"/>
              </a:rPr>
              <a:t>Российской федерации</a:t>
            </a:r>
            <a:endParaRPr lang="ru-RU" sz="3600" kern="10" spc="0" dirty="0">
              <a:ln w="9525">
                <a:solidFill>
                  <a:srgbClr val="000000"/>
                </a:solidFill>
                <a:round/>
                <a:headEnd/>
                <a:tailEnd/>
              </a:ln>
              <a:solidFill>
                <a:schemeClr val="bg1"/>
              </a:solidFill>
              <a:effectLst/>
              <a:latin typeface="Arial Black"/>
            </a:endParaRPr>
          </a:p>
        </p:txBody>
      </p:sp>
      <p:sp>
        <p:nvSpPr>
          <p:cNvPr id="15" name="TextBox 14"/>
          <p:cNvSpPr txBox="1"/>
          <p:nvPr/>
        </p:nvSpPr>
        <p:spPr>
          <a:xfrm>
            <a:off x="228600" y="1600200"/>
            <a:ext cx="6248400" cy="4247317"/>
          </a:xfrm>
          <a:prstGeom prst="rect">
            <a:avLst/>
          </a:prstGeom>
          <a:noFill/>
        </p:spPr>
        <p:txBody>
          <a:bodyPr wrap="square" rtlCol="0">
            <a:spAutoFit/>
          </a:bodyPr>
          <a:lstStyle/>
          <a:p>
            <a:pPr>
              <a:buFont typeface="Wingdings" pitchFamily="2" charset="2"/>
              <a:buChar char="Ø"/>
            </a:pPr>
            <a:r>
              <a:rPr lang="ru-RU" b="1" dirty="0" smtClean="0">
                <a:latin typeface="Georgia" pitchFamily="18" charset="0"/>
              </a:rPr>
              <a:t> В 1991 году с распадом СССР были ликвидированы все награждения, в том числе звание Героя Социалистического труда.</a:t>
            </a:r>
          </a:p>
          <a:p>
            <a:pPr>
              <a:buFont typeface="Wingdings" pitchFamily="2" charset="2"/>
              <a:buChar char="Ø"/>
            </a:pPr>
            <a:endParaRPr lang="ru-RU" b="1" dirty="0" smtClean="0">
              <a:latin typeface="Georgia" pitchFamily="18" charset="0"/>
            </a:endParaRPr>
          </a:p>
          <a:p>
            <a:pPr>
              <a:buFont typeface="Wingdings" pitchFamily="2" charset="2"/>
              <a:buChar char="Ø"/>
            </a:pPr>
            <a:r>
              <a:rPr lang="ru-RU" b="1" dirty="0" smtClean="0">
                <a:latin typeface="Georgia" pitchFamily="18" charset="0"/>
              </a:rPr>
              <a:t>Активисты ОНФ заметили, что на некоторое время в России исчезло звание Героя Труда, изучив ситуацию, выпустили с инициативой вернуть важное и почетное звание. Власть инициативу услышала и поддержала.</a:t>
            </a:r>
          </a:p>
          <a:p>
            <a:pPr>
              <a:buFont typeface="Wingdings" pitchFamily="2" charset="2"/>
              <a:buChar char="Ø"/>
            </a:pPr>
            <a:endParaRPr lang="ru-RU" b="1" dirty="0" smtClean="0">
              <a:latin typeface="Georgia" pitchFamily="18" charset="0"/>
            </a:endParaRPr>
          </a:p>
          <a:p>
            <a:pPr algn="ctr"/>
            <a:r>
              <a:rPr lang="ru-RU" b="1" dirty="0" smtClean="0">
                <a:latin typeface="Georgia" pitchFamily="18" charset="0"/>
              </a:rPr>
              <a:t>Звание учреждено президентом России В.В. Путиным 29 марта 2013 года указом № 294 «Об установлении звания Героя Труда Российской Федерации»</a:t>
            </a:r>
          </a:p>
          <a:p>
            <a:pPr>
              <a:buFont typeface="Wingdings" pitchFamily="2" charset="2"/>
              <a:buChar char="Ø"/>
            </a:pPr>
            <a:endParaRPr lang="ru-RU" dirty="0"/>
          </a:p>
        </p:txBody>
      </p:sp>
      <p:pic>
        <p:nvPicPr>
          <p:cNvPr id="7170" name="Picture 2" descr="C:\Users\user\Desktop\МОИ РаБоТы библиот\Урок трудовой доблести\Указ.png"/>
          <p:cNvPicPr>
            <a:picLocks noChangeAspect="1" noChangeArrowheads="1"/>
          </p:cNvPicPr>
          <p:nvPr/>
        </p:nvPicPr>
        <p:blipFill>
          <a:blip r:embed="rId3"/>
          <a:srcRect/>
          <a:stretch>
            <a:fillRect/>
          </a:stretch>
        </p:blipFill>
        <p:spPr bwMode="auto">
          <a:xfrm>
            <a:off x="6400800" y="1676400"/>
            <a:ext cx="2567583" cy="363149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cstate="print"/>
          <a:srcRect/>
          <a:stretch>
            <a:fillRect/>
          </a:stretch>
        </p:blipFill>
        <p:spPr bwMode="auto">
          <a:xfrm>
            <a:off x="6019800" y="2286000"/>
            <a:ext cx="2921000" cy="1752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143000" y="6477000"/>
            <a:ext cx="7315200" cy="276999"/>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12293" name="WordArt 5"/>
          <p:cNvSpPr>
            <a:spLocks noChangeArrowheads="1" noChangeShapeType="1" noTextEdit="1"/>
          </p:cNvSpPr>
          <p:nvPr/>
        </p:nvSpPr>
        <p:spPr bwMode="auto">
          <a:xfrm>
            <a:off x="1295400" y="152400"/>
            <a:ext cx="6781800" cy="5778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Чукотка - мир настоящих людей</a:t>
            </a:r>
            <a:endParaRPr lang="ru-RU" sz="3600" kern="10" spc="0" dirty="0">
              <a:ln w="9525">
                <a:solidFill>
                  <a:srgbClr val="000000"/>
                </a:solidFill>
                <a:round/>
                <a:headEnd/>
                <a:tailEnd/>
              </a:ln>
              <a:solidFill>
                <a:srgbClr val="FF0000"/>
              </a:solidFill>
              <a:effectLst/>
              <a:latin typeface="Arial Black"/>
            </a:endParaRPr>
          </a:p>
        </p:txBody>
      </p:sp>
      <p:sp>
        <p:nvSpPr>
          <p:cNvPr id="10" name="TextBox 9"/>
          <p:cNvSpPr txBox="1"/>
          <p:nvPr/>
        </p:nvSpPr>
        <p:spPr>
          <a:xfrm>
            <a:off x="304800" y="1295400"/>
            <a:ext cx="7543800" cy="4401205"/>
          </a:xfrm>
          <a:prstGeom prst="rect">
            <a:avLst/>
          </a:prstGeom>
          <a:noFill/>
        </p:spPr>
        <p:txBody>
          <a:bodyPr wrap="square" rtlCol="0">
            <a:spAutoFit/>
          </a:bodyPr>
          <a:lstStyle/>
          <a:p>
            <a:r>
              <a:rPr lang="ru-RU" sz="2000" dirty="0" smtClean="0"/>
              <a:t>Награждение людей за подвиги в нашей стране, как и во многих других государствах, существует с давних времен. Двадцатое столетие для России характеризуется наличием трех наградных систем – Российской империи, СССР, Российской</a:t>
            </a:r>
          </a:p>
          <a:p>
            <a:r>
              <a:rPr lang="ru-RU" sz="2000" dirty="0" smtClean="0"/>
              <a:t>Федерации. Впервые звание Героя страны было</a:t>
            </a:r>
          </a:p>
          <a:p>
            <a:r>
              <a:rPr lang="ru-RU" sz="2000" dirty="0" smtClean="0"/>
              <a:t>введено в СССР и имеется в нынешней наградной</a:t>
            </a:r>
          </a:p>
          <a:p>
            <a:r>
              <a:rPr lang="ru-RU" sz="2000" dirty="0" smtClean="0"/>
              <a:t>системе нашего государства.</a:t>
            </a:r>
          </a:p>
          <a:p>
            <a:r>
              <a:rPr lang="ru-RU" sz="2000" dirty="0" smtClean="0"/>
              <a:t>Чукотский автономный округ в этом не исключение.</a:t>
            </a:r>
          </a:p>
          <a:p>
            <a:r>
              <a:rPr lang="ru-RU" sz="2000" dirty="0" smtClean="0"/>
              <a:t>Ведь главная ценность Чукотки – это люди.</a:t>
            </a:r>
          </a:p>
          <a:p>
            <a:r>
              <a:rPr lang="ru-RU" sz="2000" dirty="0" smtClean="0"/>
              <a:t>Среди них немало тех, кто оставил свой след в истории суровой северной земли. Покорители необъятных просторов Арктики и учёные, труженики-оленеводы и морские охотники, писатели и поэты – каждый из них внёс свой вклад в развитие и процветание страны и своего края.</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2" y="0"/>
            <a:ext cx="9148482" cy="6858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152399" y="914400"/>
            <a:ext cx="2298511"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314" name="WordArt 2"/>
          <p:cNvSpPr>
            <a:spLocks noChangeArrowheads="1" noChangeShapeType="1" noTextEdit="1"/>
          </p:cNvSpPr>
          <p:nvPr/>
        </p:nvSpPr>
        <p:spPr bwMode="auto">
          <a:xfrm>
            <a:off x="152400" y="228600"/>
            <a:ext cx="8686800" cy="3492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Звание Героя Социалистического Труда присвоено 24.04.1987г.</a:t>
            </a:r>
            <a:endParaRPr lang="ru-RU" sz="3600" kern="10" spc="0" dirty="0">
              <a:ln w="9525">
                <a:solidFill>
                  <a:srgbClr val="000000"/>
                </a:solidFill>
                <a:round/>
                <a:headEnd/>
                <a:tailEnd/>
              </a:ln>
              <a:solidFill>
                <a:srgbClr val="FF0000"/>
              </a:solidFill>
              <a:effectLst/>
              <a:latin typeface="Arial Black"/>
            </a:endParaRPr>
          </a:p>
        </p:txBody>
      </p:sp>
      <p:sp>
        <p:nvSpPr>
          <p:cNvPr id="6" name="TextBox 5"/>
          <p:cNvSpPr txBox="1"/>
          <p:nvPr/>
        </p:nvSpPr>
        <p:spPr>
          <a:xfrm>
            <a:off x="2667000" y="838200"/>
            <a:ext cx="6172200" cy="4401205"/>
          </a:xfrm>
          <a:prstGeom prst="rect">
            <a:avLst/>
          </a:prstGeom>
          <a:solidFill>
            <a:schemeClr val="bg1"/>
          </a:solidFill>
          <a:ln w="12700">
            <a:solidFill>
              <a:schemeClr val="tx1"/>
            </a:solidFill>
          </a:ln>
        </p:spPr>
        <p:txBody>
          <a:bodyPr wrap="square" rtlCol="0">
            <a:spAutoFit/>
          </a:bodyPr>
          <a:lstStyle/>
          <a:p>
            <a:r>
              <a:rPr lang="ru-RU" sz="1400" dirty="0" smtClean="0"/>
              <a:t>Дмитрий Константинович Ходьяло (01.05.1937г.р.) - бригадир оленеводческой бригады совхоза «</a:t>
            </a:r>
            <a:r>
              <a:rPr lang="ru-RU" sz="1400" dirty="0" err="1" smtClean="0"/>
              <a:t>Омолон</a:t>
            </a:r>
            <a:r>
              <a:rPr lang="ru-RU" sz="1400" dirty="0" smtClean="0"/>
              <a:t>» </a:t>
            </a:r>
            <a:r>
              <a:rPr lang="ru-RU" sz="1400" dirty="0" err="1" smtClean="0"/>
              <a:t>Билибинского</a:t>
            </a:r>
            <a:r>
              <a:rPr lang="ru-RU" sz="1400" dirty="0" smtClean="0"/>
              <a:t> района Чукотского автономного округа Магаданской области. Родился в пос.Черский </a:t>
            </a:r>
            <a:r>
              <a:rPr lang="ru-RU" sz="1400" dirty="0" err="1" smtClean="0"/>
              <a:t>Нижнеколымского</a:t>
            </a:r>
            <a:r>
              <a:rPr lang="ru-RU" sz="1400" dirty="0" smtClean="0"/>
              <a:t> района Республики Саха (Якутия) в семье оленевода. В конце 1960-х гг. первым на Чукотке приобрел для своей бригады только что появившийся снегоход «Буран», внедрил </a:t>
            </a:r>
            <a:r>
              <a:rPr lang="ru-RU" sz="1400" dirty="0" err="1" smtClean="0"/>
              <a:t>киловаттную</a:t>
            </a:r>
            <a:r>
              <a:rPr lang="ru-RU" sz="1400" dirty="0" smtClean="0"/>
              <a:t> электростанцию для своей меховой палатки. На зимнем участке бригады по инициативе Ходьяло был сооружен жилищно-бытовой комплекс, который состоял из шести сборных домиков типа «Геолог», небольшого клубного помещения, бани, складов, дизельной электростанции, срубленных из местной лиственницы, и был рассчитан на проживание 5–7 семей численностью 20–25 человек. Бригадир грамотно организовал работу, что позволяло достигать высоких показателей. Указом Президиума Верховного Совета СССР от 24 апреля 1987 г. «за проявленный трудовой героизм и выполнение производственных заданий, достижение высоких результатов в развитии оленеводства» Ходьяло Д. К. удостоен звания Героя Социалистического Труда. Продолжал работать на своем посту до 1990-х гг. В настоящее время живет в своем жилищно-бытовом комплексе, занимаясь охотой и рыбалкой. Награжден орденами Ленина, Октябрьской Революции, Трудового Красного Знамени,«Знак Почета», медалями, знаками отличия.</a:t>
            </a:r>
            <a:endParaRPr lang="ru-RU" sz="1400" dirty="0"/>
          </a:p>
        </p:txBody>
      </p:sp>
      <p:sp>
        <p:nvSpPr>
          <p:cNvPr id="7" name="Прямоугольник 6"/>
          <p:cNvSpPr/>
          <p:nvPr/>
        </p:nvSpPr>
        <p:spPr>
          <a:xfrm>
            <a:off x="1752600" y="6477000"/>
            <a:ext cx="56388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8" name="TextBox 7"/>
          <p:cNvSpPr txBox="1"/>
          <p:nvPr/>
        </p:nvSpPr>
        <p:spPr>
          <a:xfrm>
            <a:off x="381000" y="4267200"/>
            <a:ext cx="1869423" cy="369332"/>
          </a:xfrm>
          <a:prstGeom prst="rect">
            <a:avLst/>
          </a:prstGeom>
          <a:noFill/>
        </p:spPr>
        <p:txBody>
          <a:bodyPr wrap="none" rtlCol="0">
            <a:spAutoFit/>
          </a:bodyPr>
          <a:lstStyle/>
          <a:p>
            <a:r>
              <a:rPr lang="ru-RU" dirty="0" smtClean="0">
                <a:latin typeface="Arial Black" pitchFamily="34" charset="0"/>
              </a:rPr>
              <a:t>Ходьяло Д.К.</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0" y="0"/>
            <a:ext cx="9148482" cy="6858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8600" y="1143000"/>
            <a:ext cx="2319391"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743200" y="1219200"/>
            <a:ext cx="6248400" cy="3693319"/>
          </a:xfrm>
          <a:prstGeom prst="rect">
            <a:avLst/>
          </a:prstGeom>
          <a:solidFill>
            <a:schemeClr val="bg1"/>
          </a:solidFill>
          <a:ln>
            <a:solidFill>
              <a:schemeClr val="tx1"/>
            </a:solidFill>
          </a:ln>
        </p:spPr>
        <p:txBody>
          <a:bodyPr wrap="square" rtlCol="0">
            <a:spAutoFit/>
          </a:bodyPr>
          <a:lstStyle/>
          <a:p>
            <a:r>
              <a:rPr lang="ru-RU" dirty="0" smtClean="0"/>
              <a:t>Иван Петрович Аренто (1934 – 2016) – оленевод, Герой Социалистического Труда, родился в селе </a:t>
            </a:r>
            <a:r>
              <a:rPr lang="ru-RU" dirty="0" err="1" smtClean="0"/>
              <a:t>Канчалан</a:t>
            </a:r>
            <a:r>
              <a:rPr lang="ru-RU" dirty="0" smtClean="0"/>
              <a:t> Анадырского района. Начав свой трудовой путь простым пастухом оленеводческой бригады колхоза «Заря», вскоре стал передовым бригадиром. Наряду с многовековым опытом предков, использовал в работе достижения зоотехники, а также собственные рацпредложения. За высокие производственные показатели и распространение передового опыта в оленеводстве Указом Президиума Верховного Совета СССР от 2 декабря 1963 года Ивану Аренто присвоено звание Героя Социалистического Труда. Также награждён орденом В. И. Ленина и золотой медалью «Серп и Молот».</a:t>
            </a:r>
            <a:endParaRPr lang="ru-RU" dirty="0"/>
          </a:p>
        </p:txBody>
      </p:sp>
      <p:sp>
        <p:nvSpPr>
          <p:cNvPr id="7" name="Прямоугольник 6"/>
          <p:cNvSpPr/>
          <p:nvPr/>
        </p:nvSpPr>
        <p:spPr>
          <a:xfrm>
            <a:off x="1752600" y="6477000"/>
            <a:ext cx="56388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3074" name="WordArt 2"/>
          <p:cNvSpPr>
            <a:spLocks noChangeArrowheads="1" noChangeShapeType="1" noTextEdit="1"/>
          </p:cNvSpPr>
          <p:nvPr/>
        </p:nvSpPr>
        <p:spPr bwMode="auto">
          <a:xfrm>
            <a:off x="685800" y="152400"/>
            <a:ext cx="7772400" cy="3492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Звание Героя Социалистического Труда присвоено 02.12.1963г.</a:t>
            </a:r>
            <a:endParaRPr lang="ru-RU" sz="3600" kern="10" spc="0" dirty="0">
              <a:ln w="9525">
                <a:solidFill>
                  <a:srgbClr val="000000"/>
                </a:solidFill>
                <a:round/>
                <a:headEnd/>
                <a:tailEnd/>
              </a:ln>
              <a:solidFill>
                <a:srgbClr val="FF0000"/>
              </a:solidFill>
              <a:effectLst/>
              <a:latin typeface="Arial Black"/>
            </a:endParaRPr>
          </a:p>
        </p:txBody>
      </p:sp>
      <p:sp>
        <p:nvSpPr>
          <p:cNvPr id="8" name="TextBox 7"/>
          <p:cNvSpPr txBox="1"/>
          <p:nvPr/>
        </p:nvSpPr>
        <p:spPr>
          <a:xfrm>
            <a:off x="533400" y="4495800"/>
            <a:ext cx="1723549" cy="369332"/>
          </a:xfrm>
          <a:prstGeom prst="rect">
            <a:avLst/>
          </a:prstGeom>
          <a:noFill/>
        </p:spPr>
        <p:txBody>
          <a:bodyPr wrap="none" rtlCol="0">
            <a:spAutoFit/>
          </a:bodyPr>
          <a:lstStyle/>
          <a:p>
            <a:r>
              <a:rPr lang="ru-RU" dirty="0" smtClean="0">
                <a:latin typeface="Arial Black" pitchFamily="34" charset="0"/>
              </a:rPr>
              <a:t>Аренто И.П.</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228600" y="990600"/>
            <a:ext cx="2009959" cy="2819400"/>
          </a:xfrm>
          <a:prstGeom prst="rect">
            <a:avLst/>
          </a:prstGeom>
          <a:ln>
            <a:noFill/>
          </a:ln>
          <a:effectLst>
            <a:outerShdw blurRad="190500" algn="tl" rotWithShape="0">
              <a:srgbClr val="000000">
                <a:alpha val="70000"/>
              </a:srgbClr>
            </a:outerShdw>
          </a:effectLst>
        </p:spPr>
      </p:pic>
      <p:sp>
        <p:nvSpPr>
          <p:cNvPr id="4099" name="WordArt 3"/>
          <p:cNvSpPr>
            <a:spLocks noChangeArrowheads="1" noChangeShapeType="1" noTextEdit="1"/>
          </p:cNvSpPr>
          <p:nvPr/>
        </p:nvSpPr>
        <p:spPr bwMode="auto">
          <a:xfrm>
            <a:off x="609600" y="76200"/>
            <a:ext cx="8153400" cy="5016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Звание Героя Социалистического Труда присвоено 07.03.1960г.</a:t>
            </a:r>
            <a:endParaRPr lang="ru-RU" sz="3600" kern="10" spc="0" dirty="0">
              <a:ln w="9525">
                <a:solidFill>
                  <a:srgbClr val="000000"/>
                </a:solidFill>
                <a:round/>
                <a:headEnd/>
                <a:tailEnd/>
              </a:ln>
              <a:solidFill>
                <a:srgbClr val="FF0000"/>
              </a:solidFill>
              <a:effectLst/>
              <a:latin typeface="Arial Black"/>
            </a:endParaRPr>
          </a:p>
        </p:txBody>
      </p:sp>
      <p:sp>
        <p:nvSpPr>
          <p:cNvPr id="6" name="TextBox 5"/>
          <p:cNvSpPr txBox="1"/>
          <p:nvPr/>
        </p:nvSpPr>
        <p:spPr>
          <a:xfrm>
            <a:off x="2438400" y="838200"/>
            <a:ext cx="6477000" cy="5016758"/>
          </a:xfrm>
          <a:prstGeom prst="rect">
            <a:avLst/>
          </a:prstGeom>
          <a:solidFill>
            <a:schemeClr val="bg1"/>
          </a:solidFill>
          <a:ln w="19050">
            <a:solidFill>
              <a:schemeClr val="tx1"/>
            </a:solidFill>
          </a:ln>
        </p:spPr>
        <p:txBody>
          <a:bodyPr wrap="square" rtlCol="0">
            <a:spAutoFit/>
          </a:bodyPr>
          <a:lstStyle/>
          <a:p>
            <a:r>
              <a:rPr lang="ru-RU" sz="1600" dirty="0" smtClean="0"/>
              <a:t>Клара Романовна </a:t>
            </a:r>
            <a:r>
              <a:rPr lang="ru-RU" sz="1600" dirty="0" err="1" smtClean="0"/>
              <a:t>Каляна</a:t>
            </a:r>
            <a:r>
              <a:rPr lang="ru-RU" sz="1600" dirty="0" smtClean="0"/>
              <a:t> (01.03.1941-16.01.1985) - колхозница-охотник колхоза «Возрождение» </a:t>
            </a:r>
            <a:r>
              <a:rPr lang="ru-RU" sz="1600" dirty="0" err="1" smtClean="0"/>
              <a:t>Иультинского</a:t>
            </a:r>
            <a:r>
              <a:rPr lang="ru-RU" sz="1600" dirty="0" smtClean="0"/>
              <a:t> района Чукотского национального округа Магаданской области. Родилась в стойбище </a:t>
            </a:r>
            <a:r>
              <a:rPr lang="ru-RU" sz="1600" dirty="0" err="1" smtClean="0"/>
              <a:t>Эпран</a:t>
            </a:r>
            <a:r>
              <a:rPr lang="ru-RU" sz="1600" dirty="0" smtClean="0"/>
              <a:t> в </a:t>
            </a:r>
            <a:r>
              <a:rPr lang="ru-RU" sz="1600" dirty="0" err="1" smtClean="0"/>
              <a:t>Иультинском</a:t>
            </a:r>
            <a:r>
              <a:rPr lang="ru-RU" sz="1600" dirty="0" smtClean="0"/>
              <a:t> районе Чукотского национального округа. </a:t>
            </a:r>
            <a:r>
              <a:rPr lang="ru-RU" sz="1600" dirty="0" err="1" smtClean="0"/>
              <a:t>Однойиз</a:t>
            </a:r>
            <a:r>
              <a:rPr lang="ru-RU" sz="1600" dirty="0" smtClean="0"/>
              <a:t> первых женщин-чукчанок освоила в колхозе «Возрождение» трудную для женщин профессию охотника на пушного зверя. Применяя новые, наиболее прогрессивные методы охоты, </a:t>
            </a:r>
            <a:r>
              <a:rPr lang="ru-RU" sz="1600" dirty="0" err="1" smtClean="0"/>
              <a:t>Каляна</a:t>
            </a:r>
            <a:r>
              <a:rPr lang="ru-RU" sz="1600" dirty="0" smtClean="0"/>
              <a:t> из года в год добивалась высоких показателей по добыче пушнины. Двадцатилетняя охотница оставила позади себя самых опытных охотников – добыла 74 песца за один сезон. Указом Президиума Верховного Совета СССР от 7 марта 1960 г. «за выдающиеся достижения в труде и </a:t>
            </a:r>
            <a:r>
              <a:rPr lang="ru-RU" sz="1600" dirty="0" err="1" smtClean="0"/>
              <a:t>особоплодотворную</a:t>
            </a:r>
            <a:r>
              <a:rPr lang="ru-RU" sz="1600" dirty="0" smtClean="0"/>
              <a:t> общественную деятельность» </a:t>
            </a:r>
            <a:r>
              <a:rPr lang="ru-RU" sz="1600" dirty="0" err="1" smtClean="0"/>
              <a:t>Каляна</a:t>
            </a:r>
            <a:r>
              <a:rPr lang="ru-RU" sz="1600" dirty="0" smtClean="0"/>
              <a:t> К. Р. удостоена звания Героя Социалистического Труда. Работала швеей пошивочной мастерской совхоза «Возрождение». Избиралась делегатом XIV съезда ВЛКСМ, входила в состав Чукотского окружного комитета КПСС, </a:t>
            </a:r>
            <a:r>
              <a:rPr lang="ru-RU" sz="1600" dirty="0" err="1" smtClean="0"/>
              <a:t>Иультинского</a:t>
            </a:r>
            <a:r>
              <a:rPr lang="ru-RU" sz="1600" dirty="0" smtClean="0"/>
              <a:t> райкома КПСС, избиралась депутатом Магаданского областного, Чукотского окружного и </a:t>
            </a:r>
            <a:r>
              <a:rPr lang="ru-RU" sz="1600" dirty="0" err="1" smtClean="0"/>
              <a:t>Иультинского</a:t>
            </a:r>
            <a:r>
              <a:rPr lang="ru-RU" sz="1600" dirty="0" smtClean="0"/>
              <a:t> районного Советов народных депутатов, председателем исполкома </a:t>
            </a:r>
            <a:r>
              <a:rPr lang="ru-RU" sz="1600" dirty="0" err="1" smtClean="0"/>
              <a:t>Конергинского</a:t>
            </a:r>
            <a:r>
              <a:rPr lang="ru-RU" sz="1600" dirty="0" smtClean="0"/>
              <a:t> сельского Совета народных депутатов. Награждена орденом Ленина, медалями, знаками отличия.</a:t>
            </a:r>
            <a:endParaRPr lang="ru-RU" sz="1600" dirty="0"/>
          </a:p>
        </p:txBody>
      </p:sp>
      <p:sp>
        <p:nvSpPr>
          <p:cNvPr id="7" name="Прямоугольник 6"/>
          <p:cNvSpPr/>
          <p:nvPr/>
        </p:nvSpPr>
        <p:spPr>
          <a:xfrm>
            <a:off x="1828800" y="6477000"/>
            <a:ext cx="54864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8" name="TextBox 7"/>
          <p:cNvSpPr txBox="1"/>
          <p:nvPr/>
        </p:nvSpPr>
        <p:spPr>
          <a:xfrm>
            <a:off x="381000" y="3810000"/>
            <a:ext cx="1701107" cy="369332"/>
          </a:xfrm>
          <a:prstGeom prst="rect">
            <a:avLst/>
          </a:prstGeom>
          <a:noFill/>
        </p:spPr>
        <p:txBody>
          <a:bodyPr wrap="none" rtlCol="0">
            <a:spAutoFit/>
          </a:bodyPr>
          <a:lstStyle/>
          <a:p>
            <a:r>
              <a:rPr lang="ru-RU" dirty="0" err="1" smtClean="0">
                <a:latin typeface="Arial Black" pitchFamily="34" charset="0"/>
              </a:rPr>
              <a:t>Каляна</a:t>
            </a:r>
            <a:r>
              <a:rPr lang="ru-RU" dirty="0" smtClean="0">
                <a:latin typeface="Arial Black" pitchFamily="34" charset="0"/>
              </a:rPr>
              <a:t> К.Р.</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381000" y="1143000"/>
            <a:ext cx="2076091" cy="2895600"/>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1905000" y="6477000"/>
            <a:ext cx="56388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7" name="TextBox 6"/>
          <p:cNvSpPr txBox="1"/>
          <p:nvPr/>
        </p:nvSpPr>
        <p:spPr>
          <a:xfrm>
            <a:off x="2895600" y="838200"/>
            <a:ext cx="6019800" cy="4770537"/>
          </a:xfrm>
          <a:prstGeom prst="rect">
            <a:avLst/>
          </a:prstGeom>
          <a:solidFill>
            <a:schemeClr val="bg1"/>
          </a:solidFill>
          <a:ln w="19050">
            <a:solidFill>
              <a:schemeClr val="tx1"/>
            </a:solidFill>
          </a:ln>
        </p:spPr>
        <p:txBody>
          <a:bodyPr wrap="square" rtlCol="0">
            <a:spAutoFit/>
          </a:bodyPr>
          <a:lstStyle/>
          <a:p>
            <a:r>
              <a:rPr lang="ru-RU" sz="1600" dirty="0" smtClean="0"/>
              <a:t>Григорий Аляевич Аретагин (1930–18.06.1982г.) – бригадир оленеводческой бригады колхоза имени Первого Ревкома Чукотки Анадырского района Чукотского национального округа, Магаданская область.</a:t>
            </a:r>
          </a:p>
          <a:p>
            <a:r>
              <a:rPr lang="ru-RU" sz="1600" dirty="0" smtClean="0"/>
              <a:t>Родился в селе усть-Белая анадырского района ныне Чукотского автономного окуруга в семье оленевода. Чукча.</a:t>
            </a:r>
          </a:p>
          <a:p>
            <a:r>
              <a:rPr lang="ru-RU" sz="1600" dirty="0" smtClean="0"/>
              <a:t>Трудовую деятельность начал в 1947 году пастухом, затем был заместителем председателя.</a:t>
            </a:r>
          </a:p>
          <a:p>
            <a:r>
              <a:rPr lang="ru-RU" sz="1600" dirty="0" smtClean="0"/>
              <a:t>В 1957—1979 гг. бригадир оленеводческой бригады № 1.</a:t>
            </a:r>
          </a:p>
          <a:p>
            <a:r>
              <a:rPr lang="ru-RU" sz="1600" dirty="0" smtClean="0"/>
              <a:t>С 1979 г. </a:t>
            </a:r>
            <a:r>
              <a:rPr lang="ru-RU" sz="1600" dirty="0" err="1" smtClean="0"/>
              <a:t>веттехник</a:t>
            </a:r>
            <a:r>
              <a:rPr lang="ru-RU" sz="1600" dirty="0" smtClean="0"/>
              <a:t> оленеводческой бригады № 4 совхоза имени Первого </a:t>
            </a:r>
            <a:r>
              <a:rPr lang="ru-RU" sz="1600" dirty="0" err="1" smtClean="0"/>
              <a:t>Рекома</a:t>
            </a:r>
            <a:r>
              <a:rPr lang="ru-RU" sz="1600" dirty="0" smtClean="0"/>
              <a:t> Чукотки.</a:t>
            </a:r>
          </a:p>
          <a:p>
            <a:r>
              <a:rPr lang="ru-RU" sz="1600" dirty="0" smtClean="0"/>
              <a:t>Указом Президиума Верховного Совета СССР от 8 апреля 1971 г. за выдающиеся успехи, достигнутые в развитии сельскохозяйственного производства и выполнении пятилетнего плана продажи государству продуктов земледелия и животноводства </a:t>
            </a:r>
            <a:r>
              <a:rPr lang="ru-RU" sz="1600" dirty="0" err="1" smtClean="0"/>
              <a:t>Аретагину</a:t>
            </a:r>
            <a:r>
              <a:rPr lang="ru-RU" sz="1600" dirty="0" smtClean="0"/>
              <a:t> Григорию </a:t>
            </a:r>
            <a:r>
              <a:rPr lang="ru-RU" sz="1600" dirty="0" err="1" smtClean="0"/>
              <a:t>Аляевичу</a:t>
            </a:r>
            <a:r>
              <a:rPr lang="ru-RU" sz="1600" dirty="0" smtClean="0"/>
              <a:t> присвоено звания Героя Социалистического Труда с вручением ордена Ленина и золотой медали «Серп и Молот»</a:t>
            </a:r>
          </a:p>
          <a:p>
            <a:r>
              <a:rPr lang="ru-RU" sz="1600" dirty="0" smtClean="0"/>
              <a:t>Делегат XXIV съезда КПСС.</a:t>
            </a:r>
          </a:p>
        </p:txBody>
      </p:sp>
      <p:sp>
        <p:nvSpPr>
          <p:cNvPr id="1026" name="WordArt 2"/>
          <p:cNvSpPr>
            <a:spLocks noChangeArrowheads="1" noChangeShapeType="1" noTextEdit="1"/>
          </p:cNvSpPr>
          <p:nvPr/>
        </p:nvSpPr>
        <p:spPr bwMode="auto">
          <a:xfrm>
            <a:off x="609600" y="152400"/>
            <a:ext cx="7772400" cy="349250"/>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Звание Героя Социалистического Труда присвоено 08.04.1971г.</a:t>
            </a:r>
            <a:endParaRPr lang="ru-RU" sz="3600" kern="10" spc="0" dirty="0">
              <a:ln w="9525">
                <a:solidFill>
                  <a:srgbClr val="000000"/>
                </a:solidFill>
                <a:round/>
                <a:headEnd/>
                <a:tailEnd/>
              </a:ln>
              <a:solidFill>
                <a:srgbClr val="FF0000"/>
              </a:solidFill>
              <a:effectLst/>
              <a:latin typeface="Arial Black"/>
            </a:endParaRPr>
          </a:p>
        </p:txBody>
      </p:sp>
      <p:sp>
        <p:nvSpPr>
          <p:cNvPr id="8" name="TextBox 7"/>
          <p:cNvSpPr txBox="1"/>
          <p:nvPr/>
        </p:nvSpPr>
        <p:spPr>
          <a:xfrm>
            <a:off x="457200" y="4267200"/>
            <a:ext cx="1952779" cy="369332"/>
          </a:xfrm>
          <a:prstGeom prst="rect">
            <a:avLst/>
          </a:prstGeom>
          <a:noFill/>
        </p:spPr>
        <p:txBody>
          <a:bodyPr wrap="none" rtlCol="0">
            <a:spAutoFit/>
          </a:bodyPr>
          <a:lstStyle/>
          <a:p>
            <a:r>
              <a:rPr lang="ru-RU" dirty="0" smtClean="0">
                <a:latin typeface="Arial Black" pitchFamily="34" charset="0"/>
              </a:rPr>
              <a:t>Аретагин Г.А.</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1000" contrast="-84000"/>
          </a:blip>
          <a:srcRect/>
          <a:stretch>
            <a:fillRect/>
          </a:stretch>
        </p:blipFill>
        <p:spPr bwMode="auto">
          <a:xfrm>
            <a:off x="-4481" y="0"/>
            <a:ext cx="9148482" cy="68580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228601" y="1219200"/>
            <a:ext cx="3053924"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581400" y="762000"/>
            <a:ext cx="5257800" cy="5632311"/>
          </a:xfrm>
          <a:prstGeom prst="rect">
            <a:avLst/>
          </a:prstGeom>
          <a:solidFill>
            <a:schemeClr val="bg1"/>
          </a:solidFill>
          <a:ln w="19050">
            <a:solidFill>
              <a:srgbClr val="0070C0"/>
            </a:solidFill>
          </a:ln>
        </p:spPr>
        <p:txBody>
          <a:bodyPr wrap="square" rtlCol="0">
            <a:spAutoFit/>
          </a:bodyPr>
          <a:lstStyle/>
          <a:p>
            <a:r>
              <a:rPr lang="ru-RU" dirty="0" smtClean="0"/>
              <a:t>Юрий Михайлович Анко (23.05.1930 – 19.05.1960) – первый профессиональный эскимосский поэт, один из наиболее известных представителей национальной литературы. Родился в семье охотника-зверобоя в селе </a:t>
            </a:r>
            <a:r>
              <a:rPr lang="ru-RU" dirty="0" err="1" smtClean="0"/>
              <a:t>Уназик</a:t>
            </a:r>
            <a:r>
              <a:rPr lang="ru-RU" dirty="0" smtClean="0"/>
              <a:t> (Старое Чаплино) Провиденского района.  В 1950 году юноша учился в </a:t>
            </a:r>
            <a:r>
              <a:rPr lang="ru-RU" dirty="0" err="1" smtClean="0"/>
              <a:t>Балашовское</a:t>
            </a:r>
            <a:r>
              <a:rPr lang="ru-RU" dirty="0" smtClean="0"/>
              <a:t> военное училище летчиков-бомбардировщиков дальней авиации, спустя два года с отличием его закончил. После демобилизации начал заниматься творчеством. Его произведения стали классикой поэзии народов Чукотки. Начиная с 1958 года стихи Юрия Анко публиковались в газетах «Советская Чукотка», «Магаданская правда», в альманахе «На Севере Дальнем», журнале «Дальний Восток». В 1959 году вышел первый сборник стихов эскимосского поэта на русском языке «Малыши». В 1970–80-х годах были изданы поэтические сборники Юрия Анко: «Эскимосские этюды», «Всегда в полёте», «Яку», «Чайка».</a:t>
            </a:r>
            <a:endParaRPr lang="ru-RU" dirty="0"/>
          </a:p>
        </p:txBody>
      </p:sp>
      <p:sp>
        <p:nvSpPr>
          <p:cNvPr id="6" name="Прямоугольник 5"/>
          <p:cNvSpPr/>
          <p:nvPr/>
        </p:nvSpPr>
        <p:spPr>
          <a:xfrm>
            <a:off x="1828800" y="6477000"/>
            <a:ext cx="5410200" cy="276999"/>
          </a:xfrm>
          <a:prstGeom prst="rect">
            <a:avLst/>
          </a:prstGeom>
        </p:spPr>
        <p:txBody>
          <a:bodyPr wrap="square">
            <a:spAutoFit/>
          </a:bodyPr>
          <a:lstStyle/>
          <a:p>
            <a:pPr algn="ctr"/>
            <a:r>
              <a:rPr lang="ru-RU" sz="1200" dirty="0" smtClean="0">
                <a:latin typeface="Times New Roman" pitchFamily="18" charset="0"/>
                <a:cs typeface="Times New Roman" pitchFamily="18" charset="0"/>
              </a:rPr>
              <a:t>ГАПОУ ЧАО «Чукотский северо-восточный техникум посёлка Провидения»</a:t>
            </a:r>
          </a:p>
        </p:txBody>
      </p:sp>
      <p:sp>
        <p:nvSpPr>
          <p:cNvPr id="4098" name="WordArt 2"/>
          <p:cNvSpPr>
            <a:spLocks noChangeArrowheads="1" noChangeShapeType="1" noTextEdit="1"/>
          </p:cNvSpPr>
          <p:nvPr/>
        </p:nvSpPr>
        <p:spPr bwMode="auto">
          <a:xfrm>
            <a:off x="1447800" y="152400"/>
            <a:ext cx="5940425" cy="349250"/>
          </a:xfrm>
          <a:prstGeom prst="rect">
            <a:avLst/>
          </a:prstGeom>
        </p:spPr>
        <p:txBody>
          <a:bodyPr wrap="none" fromWordArt="1">
            <a:prstTxWarp prst="textPlain">
              <a:avLst>
                <a:gd name="adj" fmla="val 50000"/>
              </a:avLst>
            </a:prstTxWarp>
          </a:bodyPr>
          <a:lstStyle/>
          <a:p>
            <a:pPr algn="ctr" rtl="0"/>
            <a:r>
              <a:rPr lang="ru-RU" sz="3600" kern="10" spc="0" smtClean="0">
                <a:ln w="9525">
                  <a:solidFill>
                    <a:srgbClr val="000000"/>
                  </a:solidFill>
                  <a:round/>
                  <a:headEnd/>
                  <a:tailEnd/>
                </a:ln>
                <a:solidFill>
                  <a:srgbClr val="FF0000"/>
                </a:solidFill>
                <a:effectLst/>
                <a:latin typeface="Arial Black"/>
              </a:rPr>
              <a:t>Первый эскимосский поэт</a:t>
            </a:r>
            <a:endParaRPr lang="ru-RU" sz="3600" kern="10" spc="0">
              <a:ln w="9525">
                <a:solidFill>
                  <a:srgbClr val="000000"/>
                </a:solidFill>
                <a:round/>
                <a:headEnd/>
                <a:tailEnd/>
              </a:ln>
              <a:solidFill>
                <a:srgbClr val="FF0000"/>
              </a:solidFill>
              <a:effectLst/>
              <a:latin typeface="Arial Black"/>
            </a:endParaRPr>
          </a:p>
        </p:txBody>
      </p:sp>
      <p:sp>
        <p:nvSpPr>
          <p:cNvPr id="7" name="TextBox 6"/>
          <p:cNvSpPr txBox="1"/>
          <p:nvPr/>
        </p:nvSpPr>
        <p:spPr>
          <a:xfrm>
            <a:off x="990600" y="5334000"/>
            <a:ext cx="1547218" cy="369332"/>
          </a:xfrm>
          <a:prstGeom prst="rect">
            <a:avLst/>
          </a:prstGeom>
          <a:noFill/>
        </p:spPr>
        <p:txBody>
          <a:bodyPr wrap="none" rtlCol="0">
            <a:spAutoFit/>
          </a:bodyPr>
          <a:lstStyle/>
          <a:p>
            <a:r>
              <a:rPr lang="ru-RU" dirty="0" smtClean="0">
                <a:latin typeface="Arial Black" pitchFamily="34" charset="0"/>
              </a:rPr>
              <a:t>Анко Ю.М.</a:t>
            </a:r>
            <a:endParaRPr lang="ru-RU" dirty="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1844</Words>
  <PresentationFormat>Экран (4:3)</PresentationFormat>
  <Paragraphs>114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81</cp:revision>
  <dcterms:created xsi:type="dcterms:W3CDTF">2021-03-10T04:16:02Z</dcterms:created>
  <dcterms:modified xsi:type="dcterms:W3CDTF">2021-03-15T23:56:45Z</dcterms:modified>
</cp:coreProperties>
</file>